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5C2D91"/>
          </a:solidFill>
          <a:ln>
            <a:solidFill>
              <a:srgbClr val="5C2D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106984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Open access outside academia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554480"/>
            <a:ext cx="1069848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Perspectives of research users, intermediaries and researchers (Nunn, 2019 — University of Sheffield)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68680" y="2148840"/>
            <a:ext cx="3246120" cy="411480"/>
          </a:xfrm>
          <a:prstGeom prst="roundRect">
            <a:avLst/>
          </a:prstGeom>
          <a:solidFill>
            <a:srgbClr val="F2ECFA"/>
          </a:solidFill>
          <a:ln>
            <a:solidFill>
              <a:srgbClr val="DED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5C2D91"/>
                </a:solidFill>
              </a:defRPr>
            </a:pPr>
            <a:r>
              <a:t>Social Sciences | Committee-ready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2788920"/>
            <a:ext cx="10469880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Focus: how publics outside academia engage with open access (OA) to research publications.</a:t>
            </a:r>
          </a:p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Contexts: health information seeking and research engagement in educational practice.</a:t>
            </a:r>
          </a:p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Approach: qualitative interviews analysed using constructivist grounded theory and situational analysis.</a:t>
            </a:r>
          </a:p>
        </p:txBody>
      </p:sp>
      <p:sp>
        <p:nvSpPr>
          <p:cNvPr id="7" name="Rectangle 6"/>
          <p:cNvSpPr/>
          <p:nvPr/>
        </p:nvSpPr>
        <p:spPr>
          <a:xfrm>
            <a:off x="868680" y="6583680"/>
            <a:ext cx="10469880" cy="18288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6601968"/>
            <a:ext cx="9692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Sample defence deck reconstructed from open-access thesis content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64240" y="6601968"/>
            <a:ext cx="27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5C2D91"/>
          </a:solidFill>
          <a:ln>
            <a:solidFill>
              <a:srgbClr val="5C2D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106984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So what?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554480"/>
            <a:ext cx="1069848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Open access is a policy goal — but access in practice is uneven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68680" y="1920240"/>
            <a:ext cx="3611880" cy="4297680"/>
          </a:xfrm>
          <a:prstGeom prst="roundRect">
            <a:avLst/>
          </a:prstGeom>
          <a:solidFill>
            <a:srgbClr val="F5F5F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5C2D91"/>
                </a:solidFill>
              </a:defRPr>
            </a:pPr>
            <a:r>
              <a:t>The promise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OA is framed as enabling wider societal use of research.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Health + education are often used as key examples.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17720" y="1920240"/>
            <a:ext cx="3611880" cy="4297680"/>
          </a:xfrm>
          <a:prstGeom prst="roundRect">
            <a:avLst/>
          </a:prstGeom>
          <a:solidFill>
            <a:srgbClr val="F5F5F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5C2D91"/>
                </a:solidFill>
              </a:defRPr>
            </a:pPr>
            <a:r>
              <a:t>The gap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Limited empirical evidence on how OA works outside academia.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Paywalls are only part of the story.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366760" y="1920240"/>
            <a:ext cx="2971800" cy="4297680"/>
          </a:xfrm>
          <a:prstGeom prst="roundRect">
            <a:avLst/>
          </a:prstGeom>
          <a:solidFill>
            <a:srgbClr val="F5F5F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5C2D91"/>
                </a:solidFill>
              </a:defRPr>
            </a:pPr>
            <a:r>
              <a:t>The question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Who actually uses research?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How do they access it?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What creates ‘friction’?</a:t>
            </a:r>
          </a:p>
        </p:txBody>
      </p:sp>
      <p:sp>
        <p:nvSpPr>
          <p:cNvPr id="8" name="Rectangle 7"/>
          <p:cNvSpPr/>
          <p:nvPr/>
        </p:nvSpPr>
        <p:spPr>
          <a:xfrm>
            <a:off x="868680" y="6583680"/>
            <a:ext cx="10469880" cy="18288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6601968"/>
            <a:ext cx="9692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Framed from thesis abstract and literature rationale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064240" y="6601968"/>
            <a:ext cx="27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5C2D91"/>
          </a:solidFill>
          <a:ln>
            <a:solidFill>
              <a:srgbClr val="5C2D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106984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Research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554480"/>
            <a:ext cx="1069848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Five questions guiding the enquiry (health + education)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2057400"/>
            <a:ext cx="1046988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1. How are health and education research publications accessed, interpreted and used outside academia?</a:t>
            </a:r>
          </a:p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2. What factors enable access — and what prevents it?</a:t>
            </a:r>
          </a:p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3. What discourses shape how participants talk about OA, and where is OA contested?</a:t>
            </a:r>
          </a:p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4. How does OA relate to other forms of research communication (beyond journal articles)?</a:t>
            </a:r>
          </a:p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5. How does ‘OA outside academia’ sit alongside other priorities in scholarly communications?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68680" y="5623560"/>
            <a:ext cx="3840480" cy="411480"/>
          </a:xfrm>
          <a:prstGeom prst="roundRect">
            <a:avLst/>
          </a:prstGeom>
          <a:solidFill>
            <a:srgbClr val="F2ECFA"/>
          </a:solidFill>
          <a:ln>
            <a:solidFill>
              <a:srgbClr val="DED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5C2D91"/>
                </a:solidFill>
              </a:defRPr>
            </a:pPr>
            <a:r>
              <a:t>Transition cue: from debate → evidence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868680" y="6583680"/>
            <a:ext cx="10469880" cy="18288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6601968"/>
            <a:ext cx="9692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Research questions as stated in the thesis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64240" y="6601968"/>
            <a:ext cx="27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5C2D91"/>
          </a:solidFill>
          <a:ln>
            <a:solidFill>
              <a:srgbClr val="5C2D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106984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Study design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554480"/>
            <a:ext cx="1069848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Qualitative, comparative across two real-world contexts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68680" y="1920240"/>
            <a:ext cx="5074920" cy="2103120"/>
          </a:xfrm>
          <a:prstGeom prst="roundRect">
            <a:avLst/>
          </a:prstGeom>
          <a:solidFill>
            <a:srgbClr val="F5F5F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5C2D91"/>
                </a:solidFill>
              </a:defRPr>
            </a:pPr>
            <a:r>
              <a:t>Data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Interviews with: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• Research users outside academia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• Research intermediaries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• Researchers communicating beyond academia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68680" y="4160520"/>
            <a:ext cx="5074920" cy="2057400"/>
          </a:xfrm>
          <a:prstGeom prst="roundRect">
            <a:avLst/>
          </a:prstGeom>
          <a:solidFill>
            <a:srgbClr val="F5F5F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5C2D91"/>
                </a:solidFill>
              </a:defRPr>
            </a:pPr>
            <a:r>
              <a:t>Analysis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Constructivist grounded theory (iterative coding).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Situational analysis to map actors, discourses and tensions.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172200" y="1920240"/>
            <a:ext cx="5166360" cy="4297680"/>
          </a:xfrm>
          <a:prstGeom prst="roundRect">
            <a:avLst/>
          </a:prstGeom>
          <a:solidFill>
            <a:srgbClr val="F5F5F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5C2D91"/>
                </a:solidFill>
              </a:defRPr>
            </a:pPr>
            <a:r>
              <a:t>Contexts compared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Health: information seeking beyond clinical settings.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Education: research engagement within practice.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Goal: understand access + use in context, not just in principle.</a:t>
            </a:r>
          </a:p>
        </p:txBody>
      </p:sp>
      <p:sp>
        <p:nvSpPr>
          <p:cNvPr id="8" name="Rectangle 7"/>
          <p:cNvSpPr/>
          <p:nvPr/>
        </p:nvSpPr>
        <p:spPr>
          <a:xfrm>
            <a:off x="868680" y="6583680"/>
            <a:ext cx="10469880" cy="18288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6601968"/>
            <a:ext cx="9692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Design summarised from thesis abstract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064240" y="6601968"/>
            <a:ext cx="27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5C2D91"/>
          </a:solidFill>
          <a:ln>
            <a:solidFill>
              <a:srgbClr val="5C2D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106984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What we found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554480"/>
            <a:ext cx="1069848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Access is shaped by demand, friction, and intermediaries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68680" y="1920240"/>
            <a:ext cx="3611880" cy="4297680"/>
          </a:xfrm>
          <a:prstGeom prst="roundRect">
            <a:avLst/>
          </a:prstGeom>
          <a:solidFill>
            <a:srgbClr val="F5F5F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5C2D91"/>
                </a:solidFill>
              </a:defRPr>
            </a:pPr>
            <a:r>
              <a:t>Demand for OA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There is demand for OA outside academia,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but demand is perceived to be limited.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17720" y="1920240"/>
            <a:ext cx="3611880" cy="4297680"/>
          </a:xfrm>
          <a:prstGeom prst="roundRect">
            <a:avLst/>
          </a:prstGeom>
          <a:solidFill>
            <a:srgbClr val="F5F5F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5C2D91"/>
                </a:solidFill>
              </a:defRPr>
            </a:pPr>
            <a:r>
              <a:t>Friction points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Material barriers (paywalls, discovery, accounts).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Conceptual barriers (language, relevance, confidence).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Workarounds exist, but add time and uncertainty.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366760" y="1920240"/>
            <a:ext cx="2971800" cy="4297680"/>
          </a:xfrm>
          <a:prstGeom prst="roundRect">
            <a:avLst/>
          </a:prstGeom>
          <a:solidFill>
            <a:srgbClr val="F5F5F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5C2D91"/>
                </a:solidFill>
              </a:defRPr>
            </a:pPr>
            <a:r>
              <a:t>Intermediaries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Intermediaries make research usable,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context-specific and actionable.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OA alone does not guarantee use.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68680" y="5623560"/>
            <a:ext cx="3749039" cy="411480"/>
          </a:xfrm>
          <a:prstGeom prst="roundRect">
            <a:avLst/>
          </a:prstGeom>
          <a:solidFill>
            <a:srgbClr val="F2ECFA"/>
          </a:solidFill>
          <a:ln>
            <a:solidFill>
              <a:srgbClr val="DED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5C2D91"/>
                </a:solidFill>
              </a:defRPr>
            </a:pPr>
            <a:r>
              <a:t>Transition cue: findings → why it matters</a:t>
            </a:r>
          </a:p>
        </p:txBody>
      </p:sp>
      <p:sp>
        <p:nvSpPr>
          <p:cNvPr id="9" name="Rectangle 8"/>
          <p:cNvSpPr/>
          <p:nvPr/>
        </p:nvSpPr>
        <p:spPr>
          <a:xfrm>
            <a:off x="868680" y="6583680"/>
            <a:ext cx="10469880" cy="18288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68680" y="6601968"/>
            <a:ext cx="9692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Findings aligned to the thesis abstract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064240" y="6601968"/>
            <a:ext cx="27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5C2D91"/>
          </a:solidFill>
          <a:ln>
            <a:solidFill>
              <a:srgbClr val="5C2D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106984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Why it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554480"/>
            <a:ext cx="1069848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OA policy needs to account for use, not only access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2057400"/>
            <a:ext cx="10469880" cy="4480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Treat ‘outside academia’ as multiple publics with different motivations and constraints.</a:t>
            </a:r>
          </a:p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Design for both: material access (availability) and conceptual access (understandability and relevance).</a:t>
            </a:r>
          </a:p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Recognise intermediaries as key infrastructure for impact (making research usable and context-specific).</a:t>
            </a:r>
          </a:p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Position OA within a wider ecosystem of research communication (summaries, media, guidance, translation).</a:t>
            </a:r>
          </a:p>
          <a:p>
            <a:pPr>
              <a:lnSpc>
                <a:spcPct val="115000"/>
              </a:lnSpc>
              <a:defRPr sz="1800">
                <a:solidFill>
                  <a:srgbClr val="232323"/>
                </a:solidFill>
              </a:defRPr>
            </a:pPr>
            <a:r>
              <a:t>Expect disagreement: OA is contested across stakeholders and priorities.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68680" y="5623560"/>
            <a:ext cx="3703320" cy="411480"/>
          </a:xfrm>
          <a:prstGeom prst="roundRect">
            <a:avLst/>
          </a:prstGeom>
          <a:solidFill>
            <a:srgbClr val="F2ECFA"/>
          </a:solidFill>
          <a:ln>
            <a:solidFill>
              <a:srgbClr val="DED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5C2D91"/>
                </a:solidFill>
              </a:defRPr>
            </a:pPr>
            <a:r>
              <a:t>Transition cue: implications → contribution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868680" y="6583680"/>
            <a:ext cx="10469880" cy="18288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6601968"/>
            <a:ext cx="9692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Implications derived from thesis framing of access/use and contestation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064240" y="6601968"/>
            <a:ext cx="27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5C2D91"/>
          </a:solidFill>
          <a:ln>
            <a:solidFill>
              <a:srgbClr val="5C2D9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685800"/>
            <a:ext cx="1069848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3600" b="1">
                <a:solidFill>
                  <a:srgbClr val="232323"/>
                </a:solidFill>
              </a:rPr>
              <a:t>Contribution &amp; close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554480"/>
            <a:ext cx="1069848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1800">
                <a:solidFill>
                  <a:srgbClr val="6E6E6E"/>
                </a:solidFill>
              </a:rPr>
              <a:t>Committee takeaway: what this thesis adds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68680" y="1920240"/>
            <a:ext cx="5074920" cy="2103120"/>
          </a:xfrm>
          <a:prstGeom prst="roundRect">
            <a:avLst/>
          </a:prstGeom>
          <a:solidFill>
            <a:srgbClr val="F5F5F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5C2D91"/>
                </a:solidFill>
              </a:defRPr>
            </a:pPr>
            <a:r>
              <a:t>Empirical contribution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In-depth evidence of how research is accessed and used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in health and education contexts outside academia.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68680" y="4160520"/>
            <a:ext cx="5074920" cy="2057400"/>
          </a:xfrm>
          <a:prstGeom prst="roundRect">
            <a:avLst/>
          </a:prstGeom>
          <a:solidFill>
            <a:srgbClr val="F5F5F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5C2D91"/>
                </a:solidFill>
              </a:defRPr>
            </a:pPr>
            <a:r>
              <a:t>Conceptual contribution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Highlights ‘friction’ in access and use,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including material + conceptual barriers.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172200" y="1920240"/>
            <a:ext cx="5166360" cy="4297680"/>
          </a:xfrm>
          <a:prstGeom prst="roundRect">
            <a:avLst/>
          </a:prstGeom>
          <a:solidFill>
            <a:srgbClr val="F5F5F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5C2D91"/>
                </a:solidFill>
              </a:defRPr>
            </a:pPr>
            <a:r>
              <a:t>Practical contribution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Encourages scholarly communication actors to reflect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on potential readership beyond academia and remove barriers.</a:t>
            </a:r>
          </a:p>
          <a:p>
            <a:pPr>
              <a:defRPr sz="1400">
                <a:solidFill>
                  <a:srgbClr val="232323"/>
                </a:solidFill>
              </a:defRPr>
            </a:pPr>
            <a:r>
              <a:t>Supports more realistic impact expectations for OA.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68680" y="5623560"/>
            <a:ext cx="1097280" cy="411480"/>
          </a:xfrm>
          <a:prstGeom prst="roundRect">
            <a:avLst/>
          </a:prstGeom>
          <a:solidFill>
            <a:srgbClr val="F2ECFA"/>
          </a:solidFill>
          <a:ln>
            <a:solidFill>
              <a:srgbClr val="DED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>
                <a:solidFill>
                  <a:srgbClr val="5C2D91"/>
                </a:solidFill>
              </a:defRPr>
            </a:pPr>
            <a:r>
              <a:t>Q&amp;A</a:t>
            </a:r>
          </a:p>
        </p:txBody>
      </p:sp>
      <p:sp>
        <p:nvSpPr>
          <p:cNvPr id="9" name="Rectangle 8"/>
          <p:cNvSpPr/>
          <p:nvPr/>
        </p:nvSpPr>
        <p:spPr>
          <a:xfrm>
            <a:off x="868680" y="6583680"/>
            <a:ext cx="10469880" cy="18288"/>
          </a:xfrm>
          <a:prstGeom prst="rect">
            <a:avLst/>
          </a:prstGeom>
          <a:solidFill>
            <a:srgbClr val="E1E1E8"/>
          </a:solidFill>
          <a:ln>
            <a:solidFill>
              <a:srgbClr val="E1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68680" y="6601968"/>
            <a:ext cx="9692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6E6E6E"/>
                </a:solidFill>
              </a:rPr>
              <a:t>Nunn, E. (2019). PhD thesis, University of Sheffield (White Rose eTheses)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064240" y="6601968"/>
            <a:ext cx="2743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6E6E6E"/>
                </a:solidFill>
              </a:rPr>
              <a:t>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