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4375A"/>
          </a:solidFill>
          <a:ln>
            <a:solidFill>
              <a:srgbClr val="143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Systematic Analysis of Engineering Change Request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Applying data mining &amp; analytics to derive fact-based insights from ECR databases (Arnarsson, 2020)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148840"/>
            <a:ext cx="2377440" cy="41148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14375A"/>
                </a:solidFill>
              </a:defRPr>
            </a:pPr>
            <a:r>
              <a:t>Engineering | Data-heavy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788920"/>
            <a:ext cx="1060704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232323"/>
                </a:solidFill>
              </a:defRPr>
            </a:pPr>
            <a:r>
              <a:t>Industrial context: large truck development projects (Volvo Group Trucks Technology).</a:t>
            </a:r>
          </a:p>
          <a:p>
            <a:pPr>
              <a:defRPr sz="1800">
                <a:solidFill>
                  <a:srgbClr val="232323"/>
                </a:solidFill>
              </a:defRPr>
            </a:pPr>
            <a:r>
              <a:t>Dataset example used for analysis: ~4,000 ECRs from a large, recently concluded project.</a:t>
            </a:r>
          </a:p>
          <a:p>
            <a:pPr>
              <a:defRPr sz="1800">
                <a:solidFill>
                  <a:srgbClr val="232323"/>
                </a:solidFill>
              </a:defRPr>
            </a:pPr>
            <a:r>
              <a:t>Methods demonstrated: Markov chain DSM (process sequence analysis), NLP + document clustering (knowledge reuse).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Source thesis: Ívar Örn Arnarsson (Chalmers University of Technology), 2020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Why analyse ECR data?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Change data is abundant—insight is scarce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1828800"/>
            <a:ext cx="3429000" cy="356616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4375A"/>
                </a:solidFill>
              </a:defRPr>
            </a:pPr>
            <a:r>
              <a:t>Reality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Complex projects span years, with hundreds of engineers and thousands of parts.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0" y="1828800"/>
            <a:ext cx="3429000" cy="356616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4375A"/>
                </a:solidFill>
              </a:defRPr>
            </a:pPr>
            <a:r>
              <a:t>Pain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ECRs are documented, but few companies analyse them comprehensively due to complexity.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321040" y="1828800"/>
            <a:ext cx="3429000" cy="356616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4375A"/>
                </a:solidFill>
              </a:defRPr>
            </a:pPr>
            <a:r>
              <a:t>Opportunity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Systematically retrieving and reusing ECR knowledge can improve process and product decisions.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Framing based on thesis abstract &amp; introduction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Research focus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Three components needed for effective ECR analytics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3520440" cy="201168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4375A"/>
                </a:solidFill>
              </a:defRPr>
            </a:pPr>
            <a:r>
              <a:t>1) Explore &amp; collect ECR data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Identify available data sources and variables captured in ECRs.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434840" y="2697480"/>
            <a:ext cx="182880" cy="45720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617720" y="2011680"/>
            <a:ext cx="3520440" cy="201168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4375A"/>
                </a:solidFill>
              </a:defRPr>
            </a:pPr>
            <a:r>
              <a:t>2) Capture information needs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Interviews: what do product developers want to know from ECR data?</a:t>
            </a:r>
          </a:p>
        </p:txBody>
      </p:sp>
      <p:sp>
        <p:nvSpPr>
          <p:cNvPr id="7" name="Right Arrow 6"/>
          <p:cNvSpPr/>
          <p:nvPr/>
        </p:nvSpPr>
        <p:spPr>
          <a:xfrm>
            <a:off x="8229600" y="2697480"/>
            <a:ext cx="182880" cy="45720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8412480" y="2011680"/>
            <a:ext cx="3520440" cy="201168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4375A"/>
                </a:solidFill>
              </a:defRPr>
            </a:pPr>
            <a:r>
              <a:t>3) Apply analytical methods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Design &amp; implement Markov-chain DSM + NLP search/clustering pipelines.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Structure mirrors thesis abstract: data → needs → methods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ECR data used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Example dataset and the variables inside an ECR record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20240"/>
            <a:ext cx="530352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232323"/>
                </a:solidFill>
              </a:defRPr>
            </a:pPr>
            <a:r>
              <a:t>Industrial case: Volvo Group Trucks Technology.</a:t>
            </a:r>
          </a:p>
          <a:p>
            <a:pPr>
              <a:defRPr sz="1500">
                <a:solidFill>
                  <a:srgbClr val="232323"/>
                </a:solidFill>
              </a:defRPr>
            </a:pPr>
            <a:r>
              <a:t>Example dataset size: ~4,000 ECRs (single large project).</a:t>
            </a:r>
          </a:p>
          <a:p>
            <a:pPr>
              <a:defRPr sz="1500">
                <a:solidFill>
                  <a:srgbClr val="232323"/>
                </a:solidFill>
              </a:defRPr>
            </a:pPr>
            <a:r>
              <a:t>ECRs span the lifecycle: concept → development → after-market.</a:t>
            </a:r>
          </a:p>
          <a:p>
            <a:pPr>
              <a:defRPr sz="1500">
                <a:solidFill>
                  <a:srgbClr val="232323"/>
                </a:solidFill>
              </a:defRPr>
            </a:pPr>
            <a:r>
              <a:t>Records include structured fields + rich free-text.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00800" y="1920240"/>
          <a:ext cx="4800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2788920"/>
              </a:tblGrid>
              <a:tr h="613954"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14375A"/>
                          </a:solidFill>
                        </a:rPr>
                        <a:t>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 b="1">
                          <a:solidFill>
                            <a:srgbClr val="14375A"/>
                          </a:solidFill>
                        </a:rPr>
                        <a:t>Example content</a:t>
                      </a:r>
                    </a:p>
                  </a:txBody>
                  <a:tcPr/>
                </a:tc>
              </a:tr>
              <a:tr h="613954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Short issue/change label</a:t>
                      </a:r>
                    </a:p>
                  </a:txBody>
                  <a:tcPr/>
                </a:tc>
              </a:tr>
              <a:tr h="613954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Part name /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Component identifiers</a:t>
                      </a:r>
                    </a:p>
                  </a:txBody>
                  <a:tcPr/>
                </a:tc>
              </a:tr>
              <a:tr h="613954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Problem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Observed issue / symptom</a:t>
                      </a:r>
                    </a:p>
                  </a:txBody>
                  <a:tcPr/>
                </a:tc>
              </a:tr>
              <a:tr h="613954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Root cause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Hypothesised cause</a:t>
                      </a:r>
                    </a:p>
                  </a:txBody>
                  <a:tcPr/>
                </a:tc>
              </a:tr>
              <a:tr h="613954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Proposed fix / action</a:t>
                      </a:r>
                    </a:p>
                  </a:txBody>
                  <a:tcPr/>
                </a:tc>
              </a:tr>
              <a:tr h="613956"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Test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 b="0">
                          <a:solidFill>
                            <a:srgbClr val="232323"/>
                          </a:solidFill>
                        </a:rPr>
                        <a:t>Verification outcomes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Dataset and ECR fields described in thesis introduction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Method 1: Markov chain DSM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Modelling ECR process sequences across projects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874519"/>
            <a:ext cx="566928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232323"/>
                </a:solidFill>
              </a:defRPr>
            </a:pPr>
            <a:r>
              <a:t>Model ECR states as a discrete process evolving over time (Markov property).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Estimate transition probabilities between ECR states and visualise in a Design Structure Matrix (DSM).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Applied to ECR data from four product-development projects for comparison.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Patterns identified across projects: most common sequence, prerequisite deviation, process iteration, and deviations from the common sequence.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766560" y="2057400"/>
            <a:ext cx="1280160" cy="73152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>
                <a:solidFill>
                  <a:srgbClr val="232323"/>
                </a:solidFill>
              </a:defRPr>
            </a:pPr>
            <a:r>
              <a:t>Under</a:t>
            </a:r>
            <a:br/>
            <a:r>
              <a:t>investigation</a:t>
            </a:r>
          </a:p>
        </p:txBody>
      </p:sp>
      <p:sp>
        <p:nvSpPr>
          <p:cNvPr id="6" name="Right Arrow 5"/>
          <p:cNvSpPr/>
          <p:nvPr/>
        </p:nvSpPr>
        <p:spPr>
          <a:xfrm>
            <a:off x="8046720" y="2240280"/>
            <a:ext cx="32004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366760" y="2057400"/>
            <a:ext cx="1280160" cy="73152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>
                <a:solidFill>
                  <a:srgbClr val="232323"/>
                </a:solidFill>
              </a:defRPr>
            </a:pPr>
            <a:r>
              <a:t>Testing</a:t>
            </a:r>
          </a:p>
        </p:txBody>
      </p:sp>
      <p:sp>
        <p:nvSpPr>
          <p:cNvPr id="8" name="Right Arrow 7"/>
          <p:cNvSpPr/>
          <p:nvPr/>
        </p:nvSpPr>
        <p:spPr>
          <a:xfrm>
            <a:off x="9646920" y="2240280"/>
            <a:ext cx="32004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966960" y="2057400"/>
            <a:ext cx="1280160" cy="73152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>
                <a:solidFill>
                  <a:srgbClr val="232323"/>
                </a:solidFill>
              </a:defRPr>
            </a:pPr>
            <a:r>
              <a:t>Decision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11247120" y="2240280"/>
            <a:ext cx="32004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11567160" y="2057400"/>
            <a:ext cx="1280160" cy="73152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>
                <a:solidFill>
                  <a:srgbClr val="232323"/>
                </a:solidFill>
              </a:defRPr>
            </a:pPr>
            <a:r>
              <a:t>Implemented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6560" y="3063240"/>
            <a:ext cx="457200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E6E6E"/>
                </a:solidFill>
              </a:defRPr>
            </a:pPr>
            <a:r>
              <a:t>DSM visualises transition pathways and highlights iteration patterns</a:t>
            </a:r>
            <a:br/>
            <a:r>
              <a:t>for process improvement discussions with domain experts.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Markov chain DSM described in thesis (Paper C summary)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Method 2: NLP search + document 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Finding related engineering documents faster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205740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>
                <a:solidFill>
                  <a:srgbClr val="232323"/>
                </a:solidFill>
              </a:defRPr>
            </a:pPr>
            <a:r>
              <a:t>Preprocess text</a:t>
            </a:r>
            <a:br/>
            <a:r>
              <a:t>(stopwords, lemmatise,</a:t>
            </a:r>
            <a:br/>
            <a:r>
              <a:t>clean, concatenate)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880360" y="2423160"/>
            <a:ext cx="18288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3063240" y="2011680"/>
            <a:ext cx="205740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>
                <a:solidFill>
                  <a:srgbClr val="232323"/>
                </a:solidFill>
              </a:defRPr>
            </a:pPr>
            <a:r>
              <a:t>Index in</a:t>
            </a:r>
            <a:br/>
            <a:r>
              <a:t>Elasticsearch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120640" y="2423160"/>
            <a:ext cx="18288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303520" y="2011680"/>
            <a:ext cx="205740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>
                <a:solidFill>
                  <a:srgbClr val="232323"/>
                </a:solidFill>
              </a:defRPr>
            </a:pPr>
            <a:r>
              <a:t>Train</a:t>
            </a:r>
            <a:br/>
            <a:r>
              <a:t>Doc2Vec</a:t>
            </a:r>
          </a:p>
        </p:txBody>
      </p:sp>
      <p:sp>
        <p:nvSpPr>
          <p:cNvPr id="9" name="Right Arrow 8"/>
          <p:cNvSpPr/>
          <p:nvPr/>
        </p:nvSpPr>
        <p:spPr>
          <a:xfrm>
            <a:off x="7360920" y="2423160"/>
            <a:ext cx="18288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543800" y="2011680"/>
            <a:ext cx="205740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>
                <a:solidFill>
                  <a:srgbClr val="232323"/>
                </a:solidFill>
              </a:defRPr>
            </a:pPr>
            <a:r>
              <a:t>Cluster</a:t>
            </a:r>
            <a:br/>
            <a:r>
              <a:t>similar documents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9601200" y="2423160"/>
            <a:ext cx="182880" cy="365760"/>
          </a:xfrm>
          <a:prstGeom prst="rightArrow">
            <a:avLst/>
          </a:prstGeom>
          <a:solidFill>
            <a:srgbClr val="D2DCEB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9784080" y="2011680"/>
            <a:ext cx="205740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>
                <a:solidFill>
                  <a:srgbClr val="232323"/>
                </a:solidFill>
              </a:defRPr>
            </a:pPr>
            <a:r>
              <a:t>Review shortlist</a:t>
            </a:r>
            <a:br/>
            <a:r>
              <a:t>(manual validation)</a:t>
            </a:r>
          </a:p>
        </p:txBody>
      </p:sp>
      <p:pic>
        <p:nvPicPr>
          <p:cNvPr id="13" name="Picture 12" descr="ecr_fields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703320"/>
            <a:ext cx="6035040" cy="265176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040880" y="3703320"/>
            <a:ext cx="438912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32323"/>
                </a:solidFill>
              </a:defRPr>
            </a:pPr>
            <a:r>
              <a:t>Goal: support better pre-studies by surfacing a short list of relevant historical documents.</a:t>
            </a:r>
          </a:p>
          <a:p>
            <a:pPr>
              <a:defRPr sz="1300">
                <a:solidFill>
                  <a:srgbClr val="232323"/>
                </a:solidFill>
              </a:defRPr>
            </a:pPr>
            <a:r>
              <a:t>Manual evaluation by a company expert confirmed relevance for returned document sets (case-tested).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Pipeline elements described in thesis (preprocessing → Elasticsearch → Doc2Vec)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Key outputs (what the data reveals)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Examples of insight types supported by the thesis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011680"/>
            <a:ext cx="5394960" cy="429768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4375A"/>
                </a:solidFill>
              </a:defRPr>
            </a:pPr>
            <a:r>
              <a:t>Process insight (DSM)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Benchmark the most common sequence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Detect prerequisite deviations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Surface iteration loops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Compare patterns across 4 projects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720840" y="2011680"/>
            <a:ext cx="4709160" cy="4297680"/>
          </a:xfrm>
          <a:prstGeom prst="roundRect">
            <a:avLst/>
          </a:prstGeom>
          <a:solidFill>
            <a:srgbClr val="FAFAFA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4375A"/>
                </a:solidFill>
              </a:defRPr>
            </a:pPr>
            <a:r>
              <a:t>Knowledge reuse (NLP)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Retrieve related documents from ECR text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Cluster similar issues/failure modes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Build shortlists for faster investigation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Support decision-making for redesigns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Synthesised from thesis abstract + discussion of methods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640080"/>
            <a:ext cx="106070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508760"/>
            <a:ext cx="106070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A data-led path from experience-based to proactive process improvement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011680"/>
            <a:ext cx="1060704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232323"/>
                </a:solidFill>
              </a:defRPr>
            </a:pPr>
            <a:r>
              <a:t>Core claim: ECR data can be mined systematically to reveal patterns for process improvements and to cluster similar information.</a:t>
            </a:r>
          </a:p>
          <a:p>
            <a:pPr>
              <a:defRPr sz="1800">
                <a:solidFill>
                  <a:srgbClr val="232323"/>
                </a:solidFill>
              </a:defRPr>
            </a:pPr>
            <a:r>
              <a:t>Contribution: applying established data mining algorithms to a novel industrial ECR domain using real industrial data.</a:t>
            </a:r>
          </a:p>
          <a:p>
            <a:pPr>
              <a:defRPr sz="1800">
                <a:solidFill>
                  <a:srgbClr val="232323"/>
                </a:solidFill>
              </a:defRPr>
            </a:pPr>
            <a:r>
              <a:t>Practical outcome: better pre-studies and more robust decisions for new designs / re-designs of products and processes.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5577840"/>
            <a:ext cx="2377440" cy="411480"/>
          </a:xfrm>
          <a:prstGeom prst="roundRect">
            <a:avLst/>
          </a:prstGeom>
          <a:solidFill>
            <a:srgbClr val="F0F5FA"/>
          </a:solidFill>
          <a:ln>
            <a:solidFill>
              <a:srgbClr val="D2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14375A"/>
                </a:solidFill>
              </a:defRPr>
            </a:pPr>
            <a:r>
              <a:t>Preview Sample | Data-Heavy Defence Deck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6583680"/>
            <a:ext cx="10607040" cy="18288"/>
          </a:xfrm>
          <a:prstGeom prst="rect">
            <a:avLst/>
          </a:prstGeom>
          <a:solidFill>
            <a:srgbClr val="E1E1E1"/>
          </a:solidFill>
          <a:ln>
            <a:solidFill>
              <a:srgbClr val="E1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6601968"/>
            <a:ext cx="9875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Deck is a sample reconstruction based on the thesis narrative (not an official defence deck).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601968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