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</p:sldIdLst>
  <p:notesMasterIdLst>
    <p:notesMasterId r:id="rId6"/>
  </p:notesMasterIdLst>
  <p:sldSz cx="12192000" cy="6858000"/>
  <p:notesSz cx="6858000" cy="12192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notesMaster" Target="notesMasters/notesMaster1.xml"/><Relationship Id="rId7" Type="http://schemas.openxmlformats.org/officeDocument/2006/relationships/presProps" Target="presProps.xml"/><Relationship Id="rId8" Type="http://schemas.openxmlformats.org/officeDocument/2006/relationships/viewProps" Target="viewProps.xml"/><Relationship Id="rId9" Type="http://schemas.openxmlformats.org/officeDocument/2006/relationships/theme" Target="theme/theme1.xml"/><Relationship Id="rId1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02-1.png"/><Relationship Id="rId2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MASTER">
    <p:bg>
      <p:bgPr>
        <a:solidFill>
          <a:srgbClr val="F5F5F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F5F5F2"/>
          </a:solidFill>
          <a:ln w="12700">
            <a:solidFill>
              <a:srgbClr val="F5F5F2"/>
            </a:solidFill>
            <a:prstDash val="solid"/>
          </a:ln>
        </p:spPr>
      </p:sp>
      <p:sp>
        <p:nvSpPr>
          <p:cNvPr id="3" name="Shape 1"/>
          <p:cNvSpPr/>
          <p:nvPr/>
        </p:nvSpPr>
        <p:spPr>
          <a:xfrm>
            <a:off x="0" y="0"/>
            <a:ext cx="109728" cy="6858000"/>
          </a:xfrm>
          <a:prstGeom prst="rect">
            <a:avLst/>
          </a:prstGeom>
          <a:solidFill>
            <a:srgbClr val="E1261C"/>
          </a:solidFill>
          <a:ln w="12700">
            <a:solidFill>
              <a:srgbClr val="E1261C"/>
            </a:solidFill>
            <a:prstDash val="solid"/>
          </a:ln>
        </p:spPr>
      </p:sp>
      <p:sp>
        <p:nvSpPr>
          <p:cNvPr id="4" name="Shape 2"/>
          <p:cNvSpPr/>
          <p:nvPr/>
        </p:nvSpPr>
        <p:spPr>
          <a:xfrm>
            <a:off x="128016" y="0"/>
            <a:ext cx="164592" cy="6858000"/>
          </a:xfrm>
          <a:prstGeom prst="rect">
            <a:avLst/>
          </a:prstGeom>
          <a:solidFill>
            <a:srgbClr val="2F5C9A"/>
          </a:solidFill>
          <a:ln w="12700">
            <a:solidFill>
              <a:srgbClr val="2F5C9A"/>
            </a:solidFill>
            <a:prstDash val="solid"/>
          </a:ln>
        </p:spPr>
      </p:sp>
      <p:sp>
        <p:nvSpPr>
          <p:cNvPr id="5" name="Shape 3"/>
          <p:cNvSpPr/>
          <p:nvPr/>
        </p:nvSpPr>
        <p:spPr>
          <a:xfrm>
            <a:off x="594360" y="6437376"/>
            <a:ext cx="10972800" cy="0"/>
          </a:xfrm>
          <a:prstGeom prst="line">
            <a:avLst/>
          </a:prstGeom>
          <a:noFill/>
          <a:ln/>
        </p:spPr>
      </p:sp>
      <p:pic>
        <p:nvPicPr>
          <p:cNvPr id="6" name="Image 0" descr="/mnt/data/RE4U_logo_cropp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588752" y="149484"/>
            <a:ext cx="1078992" cy="432553"/>
          </a:xfrm>
          <a:prstGeom prst="rect">
            <a:avLst/>
          </a:prstGeom>
        </p:spPr>
      </p:pic>
      <p:sp>
        <p:nvSpPr>
          <p:cNvPr id="25" name="Slide Number Placeholder 0"/>
          <p:cNvSpPr>
            <a:spLocks noGrp="1"/>
          </p:cNvSpPr>
          <p:nvPr>
            <p:ph type="sldNum" sz="quarter" idx="4294967295"/>
          </p:nvPr>
        </p:nvSpPr>
        <p:spPr>
          <a:xfrm>
            <a:off x="11411712" y="6455664"/>
            <a:ext cx="384048" cy="164592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0"/>
            </a:ext>
          </a:extLst>
        </p:spPr>
        <p:txBody>
          <a:bodyPr/>
          <a:lstStyle>
            <a:lvl1pPr>
              <a:defRPr sz="900">
                <a:solidFill>
                  <a:srgbClr val="68707A"/>
                </a:solidFill>
              </a:defRPr>
            </a:lvl1pPr>
          </a:lstStyle>
          <a:p>
            <a:pPr algn="r"/>
            <a:fld id="{F7021451-1387-4CA6-816F-3879F97B5CBC}" type="slidenum">
              <a:rPr b="0" lang="en-US"/>
              <a:t>1002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Slide Number Placeholder 0"/>
          <p:cNvSpPr>
            <a:spLocks noGrp="1"/>
          </p:cNvSpPr>
          <p:nvPr>
            <p:ph type="sldNum" sz="quarter" idx="4294967295"/>
          </p:nvPr>
        </p:nvSpPr>
        <p:spPr>
          <a:xfrm>
            <a:off x="11411712" y="6455664"/>
            <a:ext cx="384048" cy="164592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0"/>
            </a:ext>
          </a:extLst>
        </p:spPr>
        <p:txBody>
          <a:bodyPr/>
          <a:lstStyle>
            <a:lvl1pPr>
              <a:defRPr sz="900">
                <a:solidFill>
                  <a:srgbClr val="68707A"/>
                </a:solidFill>
              </a:defRPr>
            </a:lvl1pPr>
          </a:lstStyle>
          <a:p>
            <a:pPr algn="r"/>
            <a:fld id="{F7021451-1387-4CA6-816F-3879F97B5CBC}" type="slidenum">
              <a:rPr b="0" lang="en-US"/>
              <a:t>null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/mnt/data/a_digital_illustration_in_a_vibrant_and_futuristic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419088" y="0"/>
            <a:ext cx="5769864" cy="68580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749808" y="566928"/>
            <a:ext cx="5212080" cy="8686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2700" b="1" dirty="0">
                <a:solidFill>
                  <a:srgbClr val="161B22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Conference Deck – Thesis Summary</a:t>
            </a:r>
            <a:endParaRPr lang="en-US" sz="2700" dirty="0"/>
          </a:p>
        </p:txBody>
      </p:sp>
      <p:sp>
        <p:nvSpPr>
          <p:cNvPr id="4" name="Text 1"/>
          <p:cNvSpPr/>
          <p:nvPr/>
        </p:nvSpPr>
        <p:spPr>
          <a:xfrm>
            <a:off x="749808" y="1664208"/>
            <a:ext cx="4937760" cy="4114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400" dirty="0">
                <a:solidFill>
                  <a:srgbClr val="68707A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Chemistry sample that condenses a full thesis into a paced conference summary.</a:t>
            </a:r>
            <a:endParaRPr lang="en-US" sz="1400" dirty="0"/>
          </a:p>
        </p:txBody>
      </p:sp>
      <p:sp>
        <p:nvSpPr>
          <p:cNvPr id="5" name="Shape 2"/>
          <p:cNvSpPr/>
          <p:nvPr/>
        </p:nvSpPr>
        <p:spPr>
          <a:xfrm>
            <a:off x="749808" y="2331720"/>
            <a:ext cx="4892040" cy="932688"/>
          </a:xfrm>
          <a:prstGeom prst="roundRect">
            <a:avLst>
              <a:gd name="adj" fmla="val 4902"/>
            </a:avLst>
          </a:prstGeom>
          <a:solidFill>
            <a:srgbClr val="FFFFFF"/>
          </a:solidFill>
          <a:ln w="12700">
            <a:solidFill>
              <a:srgbClr val="E1261C">
                <a:alpha val="60000"/>
              </a:srgbClr>
            </a:solidFill>
            <a:prstDash val="solid"/>
          </a:ln>
          <a:effectLst>
            <a:outerShdw sx="100000" sy="100000" kx="0" ky="0" algn="bl" rotWithShape="0" blurRad="12700" dist="6350" dir="2700000">
              <a:srgbClr val="000000">
                <a:alpha val="8000"/>
              </a:srgbClr>
            </a:outerShdw>
          </a:effectLst>
        </p:spPr>
      </p:sp>
      <p:sp>
        <p:nvSpPr>
          <p:cNvPr id="6" name="Text 3"/>
          <p:cNvSpPr/>
          <p:nvPr/>
        </p:nvSpPr>
        <p:spPr>
          <a:xfrm>
            <a:off x="914400" y="2478024"/>
            <a:ext cx="4562856" cy="16459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100" b="1" dirty="0">
                <a:solidFill>
                  <a:srgbClr val="E1261C"/>
                </a:solidFill>
              </a:rPr>
              <a:t>What this sample is about ?</a:t>
            </a:r>
            <a:endParaRPr lang="en-US" sz="1100" dirty="0"/>
          </a:p>
        </p:txBody>
      </p:sp>
      <p:sp>
        <p:nvSpPr>
          <p:cNvPr id="7" name="Text 4"/>
          <p:cNvSpPr/>
          <p:nvPr/>
        </p:nvSpPr>
        <p:spPr>
          <a:xfrm>
            <a:off x="914400" y="2688336"/>
            <a:ext cx="4562856" cy="475488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/>
          <a:lstStyle/>
          <a:p>
            <a:pPr indent="0" marL="0">
              <a:buNone/>
            </a:pPr>
            <a:r>
              <a:rPr lang="en-US" sz="1340" dirty="0">
                <a:solidFill>
                  <a:srgbClr val="161B22"/>
                </a:solidFill>
              </a:rPr>
              <a:t>A photocatalysis thesis compressed into a short conference deck without losing the core experimental story.</a:t>
            </a:r>
            <a:endParaRPr lang="en-US" sz="1340" dirty="0"/>
          </a:p>
        </p:txBody>
      </p:sp>
      <p:sp>
        <p:nvSpPr>
          <p:cNvPr id="8" name="Shape 5"/>
          <p:cNvSpPr/>
          <p:nvPr/>
        </p:nvSpPr>
        <p:spPr>
          <a:xfrm>
            <a:off x="749808" y="3456432"/>
            <a:ext cx="4892040" cy="822960"/>
          </a:xfrm>
          <a:prstGeom prst="roundRect">
            <a:avLst>
              <a:gd name="adj" fmla="val 5556"/>
            </a:avLst>
          </a:prstGeom>
          <a:solidFill>
            <a:srgbClr val="FFFFFF"/>
          </a:solidFill>
          <a:ln w="12700">
            <a:solidFill>
              <a:srgbClr val="2F5C9A">
                <a:alpha val="60000"/>
              </a:srgbClr>
            </a:solidFill>
            <a:prstDash val="solid"/>
          </a:ln>
          <a:effectLst>
            <a:outerShdw sx="100000" sy="100000" kx="0" ky="0" algn="bl" rotWithShape="0" blurRad="12700" dist="6350" dir="2700000">
              <a:srgbClr val="000000">
                <a:alpha val="8000"/>
              </a:srgbClr>
            </a:outerShdw>
          </a:effectLst>
        </p:spPr>
      </p:sp>
      <p:sp>
        <p:nvSpPr>
          <p:cNvPr id="9" name="Text 6"/>
          <p:cNvSpPr/>
          <p:nvPr/>
        </p:nvSpPr>
        <p:spPr>
          <a:xfrm>
            <a:off x="914400" y="3602736"/>
            <a:ext cx="4562856" cy="16459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100" b="1" dirty="0">
                <a:solidFill>
                  <a:srgbClr val="2F5C9A"/>
                </a:solidFill>
              </a:rPr>
              <a:t>Who should take it ?</a:t>
            </a:r>
            <a:endParaRPr lang="en-US" sz="1100" dirty="0"/>
          </a:p>
        </p:txBody>
      </p:sp>
      <p:sp>
        <p:nvSpPr>
          <p:cNvPr id="10" name="Text 7"/>
          <p:cNvSpPr/>
          <p:nvPr/>
        </p:nvSpPr>
        <p:spPr>
          <a:xfrm>
            <a:off x="914400" y="3813048"/>
            <a:ext cx="4562856" cy="365760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/>
          <a:lstStyle/>
          <a:p>
            <a:pPr indent="0" marL="0">
              <a:buNone/>
            </a:pPr>
            <a:r>
              <a:rPr lang="en-US" sz="1340" dirty="0">
                <a:solidFill>
                  <a:srgbClr val="161B22"/>
                </a:solidFill>
              </a:rPr>
              <a:t>Master’s and PhD researchers who need to present a large body of work in a concise conference format.</a:t>
            </a:r>
            <a:endParaRPr lang="en-US" sz="1340" dirty="0"/>
          </a:p>
        </p:txBody>
      </p:sp>
      <p:sp>
        <p:nvSpPr>
          <p:cNvPr id="11" name="Shape 8"/>
          <p:cNvSpPr/>
          <p:nvPr/>
        </p:nvSpPr>
        <p:spPr>
          <a:xfrm>
            <a:off x="749808" y="4443984"/>
            <a:ext cx="4892040" cy="1042416"/>
          </a:xfrm>
          <a:prstGeom prst="roundRect">
            <a:avLst>
              <a:gd name="adj" fmla="val 4386"/>
            </a:avLst>
          </a:prstGeom>
          <a:solidFill>
            <a:srgbClr val="FFFFFF"/>
          </a:solidFill>
          <a:ln w="12700">
            <a:solidFill>
              <a:srgbClr val="E1261C">
                <a:alpha val="60000"/>
              </a:srgbClr>
            </a:solidFill>
            <a:prstDash val="solid"/>
          </a:ln>
          <a:effectLst>
            <a:outerShdw sx="100000" sy="100000" kx="0" ky="0" algn="bl" rotWithShape="0" blurRad="12700" dist="6350" dir="2700000">
              <a:srgbClr val="000000">
                <a:alpha val="8000"/>
              </a:srgbClr>
            </a:outerShdw>
          </a:effectLst>
        </p:spPr>
      </p:sp>
      <p:sp>
        <p:nvSpPr>
          <p:cNvPr id="12" name="Text 9"/>
          <p:cNvSpPr/>
          <p:nvPr/>
        </p:nvSpPr>
        <p:spPr>
          <a:xfrm>
            <a:off x="914400" y="4590288"/>
            <a:ext cx="4562856" cy="16459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100" b="1" dirty="0">
                <a:solidFill>
                  <a:srgbClr val="E1261C"/>
                </a:solidFill>
              </a:rPr>
              <a:t>What service he / she will get ?</a:t>
            </a:r>
            <a:endParaRPr lang="en-US" sz="1100" dirty="0"/>
          </a:p>
        </p:txBody>
      </p:sp>
      <p:sp>
        <p:nvSpPr>
          <p:cNvPr id="13" name="Text 10"/>
          <p:cNvSpPr/>
          <p:nvPr/>
        </p:nvSpPr>
        <p:spPr>
          <a:xfrm>
            <a:off x="914400" y="4800600"/>
            <a:ext cx="4562856" cy="585216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/>
          <a:lstStyle/>
          <a:p>
            <a:pPr indent="0" marL="0">
              <a:buNone/>
            </a:pPr>
            <a:r>
              <a:rPr lang="en-US" sz="1340" dirty="0">
                <a:solidFill>
                  <a:srgbClr val="161B22"/>
                </a:solidFill>
              </a:rPr>
              <a:t>Figure pacing, icon consistency, terminology cleanup, and thesis-to-talk condensation.</a:t>
            </a:r>
            <a:endParaRPr lang="en-US" sz="1340" dirty="0"/>
          </a:p>
        </p:txBody>
      </p:sp>
      <p:sp>
        <p:nvSpPr>
          <p:cNvPr id="14" name="Text 11"/>
          <p:cNvSpPr/>
          <p:nvPr/>
        </p:nvSpPr>
        <p:spPr>
          <a:xfrm>
            <a:off x="749808" y="5943600"/>
            <a:ext cx="1920240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000" i="1" dirty="0">
                <a:solidFill>
                  <a:srgbClr val="68707A"/>
                </a:solidFill>
              </a:rPr>
              <a:t>RE4U conference sample</a:t>
            </a:r>
            <a:endParaRPr lang="en-US" sz="1000" dirty="0"/>
          </a:p>
        </p:txBody>
      </p:sp>
      <p:sp>
        <p:nvSpPr>
          <p:cNvPr id="25" name="Slide Number Placeholder 0"/>
          <p:cNvSpPr>
            <a:spLocks noGrp="1"/>
          </p:cNvSpPr>
          <p:nvPr>
            <p:ph type="sldNum" sz="quarter" idx="4294967295"/>
          </p:nvPr>
        </p:nvSpPr>
        <p:spPr>
          <a:xfrm>
            <a:off x="11411712" y="6455664"/>
            <a:ext cx="384048" cy="164592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0"/>
            </a:ext>
          </a:extLst>
        </p:spPr>
        <p:txBody>
          <a:bodyPr/>
          <a:lstStyle>
            <a:lvl1pPr>
              <a:defRPr sz="900">
                <a:solidFill>
                  <a:srgbClr val="68707A"/>
                </a:solidFill>
              </a:defRPr>
            </a:lvl1pPr>
          </a:lstStyle>
          <a:p>
            <a:pPr algn="r"/>
            <a:fld id="{F7021451-1387-4CA6-816F-3879F97B5CBC}" type="slidenum">
              <a:rPr b="0" lang="en-US"/>
              <a:t>1</a:t>
            </a:fld>
            <a:endParaRPr 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49808" y="310896"/>
            <a:ext cx="2103120" cy="14630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000" b="1" dirty="0">
                <a:solidFill>
                  <a:srgbClr val="E1261C"/>
                </a:solidFill>
              </a:rPr>
              <a:t>SAMPLE LOGIC</a:t>
            </a:r>
            <a:endParaRPr lang="en-US" sz="1000" dirty="0"/>
          </a:p>
        </p:txBody>
      </p:sp>
      <p:sp>
        <p:nvSpPr>
          <p:cNvPr id="3" name="Text 1"/>
          <p:cNvSpPr/>
          <p:nvPr/>
        </p:nvSpPr>
        <p:spPr>
          <a:xfrm>
            <a:off x="749808" y="493776"/>
            <a:ext cx="7040880" cy="31089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2300" b="1" dirty="0">
                <a:solidFill>
                  <a:srgbClr val="161B22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Turning chapters into one concise conference arc</a:t>
            </a:r>
            <a:endParaRPr lang="en-US" sz="2300" dirty="0"/>
          </a:p>
        </p:txBody>
      </p:sp>
      <p:sp>
        <p:nvSpPr>
          <p:cNvPr id="4" name="Text 2"/>
          <p:cNvSpPr/>
          <p:nvPr/>
        </p:nvSpPr>
        <p:spPr>
          <a:xfrm>
            <a:off x="749808" y="987552"/>
            <a:ext cx="722376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520" dirty="0">
                <a:solidFill>
                  <a:srgbClr val="161B22"/>
                </a:solidFill>
              </a:rPr>
              <a:t>A thesis usually has more scope than a talk can hold. This sample shows how to reduce chapter complexity into one coherent presentation line.</a:t>
            </a:r>
            <a:endParaRPr lang="en-US" sz="1520" dirty="0"/>
          </a:p>
        </p:txBody>
      </p:sp>
      <p:sp>
        <p:nvSpPr>
          <p:cNvPr id="5" name="Shape 3"/>
          <p:cNvSpPr/>
          <p:nvPr/>
        </p:nvSpPr>
        <p:spPr>
          <a:xfrm>
            <a:off x="749808" y="1755648"/>
            <a:ext cx="2240280" cy="1463040"/>
          </a:xfrm>
          <a:prstGeom prst="roundRect">
            <a:avLst>
              <a:gd name="adj" fmla="val 3125"/>
            </a:avLst>
          </a:prstGeom>
          <a:solidFill>
            <a:srgbClr val="FFFFFF"/>
          </a:solidFill>
          <a:ln w="12700">
            <a:solidFill>
              <a:srgbClr val="D8DDE5"/>
            </a:solidFill>
            <a:prstDash val="solid"/>
          </a:ln>
          <a:effectLst>
            <a:outerShdw sx="100000" sy="100000" kx="0" ky="0" algn="bl" rotWithShape="0" blurRad="12700" dist="5080" dir="2700000">
              <a:srgbClr val="000000">
                <a:alpha val="6000"/>
              </a:srgbClr>
            </a:outerShdw>
          </a:effectLst>
        </p:spPr>
      </p:sp>
      <p:sp>
        <p:nvSpPr>
          <p:cNvPr id="6" name="Text 4"/>
          <p:cNvSpPr/>
          <p:nvPr/>
        </p:nvSpPr>
        <p:spPr>
          <a:xfrm>
            <a:off x="932688" y="1901952"/>
            <a:ext cx="1874520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120" b="1" dirty="0">
                <a:solidFill>
                  <a:srgbClr val="161B22"/>
                </a:solidFill>
              </a:rPr>
              <a:t>01  Scope</a:t>
            </a:r>
            <a:endParaRPr lang="en-US" sz="1120" dirty="0"/>
          </a:p>
        </p:txBody>
      </p:sp>
      <p:sp>
        <p:nvSpPr>
          <p:cNvPr id="7" name="Text 5"/>
          <p:cNvSpPr/>
          <p:nvPr/>
        </p:nvSpPr>
        <p:spPr>
          <a:xfrm>
            <a:off x="914400" y="2194560"/>
            <a:ext cx="1883664" cy="512064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/>
          <a:lstStyle/>
          <a:p>
            <a:pPr indent="0" marL="0">
              <a:buNone/>
            </a:pPr>
            <a:r>
              <a:rPr lang="en-US" sz="1120" dirty="0">
                <a:solidFill>
                  <a:srgbClr val="68707A"/>
                </a:solidFill>
              </a:rPr>
              <a:t>Start with the narrow problem the thesis solved, not the full chapter map.</a:t>
            </a:r>
            <a:endParaRPr lang="en-US" sz="1120" dirty="0"/>
          </a:p>
        </p:txBody>
      </p:sp>
      <p:sp>
        <p:nvSpPr>
          <p:cNvPr id="8" name="Shape 6"/>
          <p:cNvSpPr/>
          <p:nvPr/>
        </p:nvSpPr>
        <p:spPr>
          <a:xfrm>
            <a:off x="3182112" y="1755648"/>
            <a:ext cx="2240280" cy="1463040"/>
          </a:xfrm>
          <a:prstGeom prst="roundRect">
            <a:avLst>
              <a:gd name="adj" fmla="val 3125"/>
            </a:avLst>
          </a:prstGeom>
          <a:solidFill>
            <a:srgbClr val="FFFFFF"/>
          </a:solidFill>
          <a:ln w="12700">
            <a:solidFill>
              <a:srgbClr val="D8DDE5"/>
            </a:solidFill>
            <a:prstDash val="solid"/>
          </a:ln>
          <a:effectLst>
            <a:outerShdw sx="100000" sy="100000" kx="0" ky="0" algn="bl" rotWithShape="0" blurRad="12700" dist="5080" dir="2700000">
              <a:srgbClr val="000000">
                <a:alpha val="6000"/>
              </a:srgbClr>
            </a:outerShdw>
          </a:effectLst>
        </p:spPr>
      </p:sp>
      <p:sp>
        <p:nvSpPr>
          <p:cNvPr id="9" name="Text 7"/>
          <p:cNvSpPr/>
          <p:nvPr/>
        </p:nvSpPr>
        <p:spPr>
          <a:xfrm>
            <a:off x="3364992" y="1901952"/>
            <a:ext cx="1874520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120" b="1" dirty="0">
                <a:solidFill>
                  <a:srgbClr val="161B22"/>
                </a:solidFill>
              </a:rPr>
              <a:t>02  Evidence</a:t>
            </a:r>
            <a:endParaRPr lang="en-US" sz="1120" dirty="0"/>
          </a:p>
        </p:txBody>
      </p:sp>
      <p:sp>
        <p:nvSpPr>
          <p:cNvPr id="10" name="Text 8"/>
          <p:cNvSpPr/>
          <p:nvPr/>
        </p:nvSpPr>
        <p:spPr>
          <a:xfrm>
            <a:off x="3346704" y="2194560"/>
            <a:ext cx="1883664" cy="512064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/>
          <a:lstStyle/>
          <a:p>
            <a:pPr indent="0" marL="0">
              <a:buNone/>
            </a:pPr>
            <a:r>
              <a:rPr lang="en-US" sz="1120" dirty="0">
                <a:solidFill>
                  <a:srgbClr val="68707A"/>
                </a:solidFill>
              </a:rPr>
              <a:t>Select only the figures that move from method to strongest finding to mechanism.</a:t>
            </a:r>
            <a:endParaRPr lang="en-US" sz="1120" dirty="0"/>
          </a:p>
        </p:txBody>
      </p:sp>
      <p:sp>
        <p:nvSpPr>
          <p:cNvPr id="11" name="Shape 9"/>
          <p:cNvSpPr/>
          <p:nvPr/>
        </p:nvSpPr>
        <p:spPr>
          <a:xfrm>
            <a:off x="5614416" y="1755648"/>
            <a:ext cx="2240280" cy="1463040"/>
          </a:xfrm>
          <a:prstGeom prst="roundRect">
            <a:avLst>
              <a:gd name="adj" fmla="val 3125"/>
            </a:avLst>
          </a:prstGeom>
          <a:solidFill>
            <a:srgbClr val="FFFFFF"/>
          </a:solidFill>
          <a:ln w="12700">
            <a:solidFill>
              <a:srgbClr val="D8DDE5"/>
            </a:solidFill>
            <a:prstDash val="solid"/>
          </a:ln>
          <a:effectLst>
            <a:outerShdw sx="100000" sy="100000" kx="0" ky="0" algn="bl" rotWithShape="0" blurRad="12700" dist="5080" dir="2700000">
              <a:srgbClr val="000000">
                <a:alpha val="6000"/>
              </a:srgbClr>
            </a:outerShdw>
          </a:effectLst>
        </p:spPr>
      </p:sp>
      <p:sp>
        <p:nvSpPr>
          <p:cNvPr id="12" name="Text 10"/>
          <p:cNvSpPr/>
          <p:nvPr/>
        </p:nvSpPr>
        <p:spPr>
          <a:xfrm>
            <a:off x="5797296" y="1901952"/>
            <a:ext cx="1874520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120" b="1" dirty="0">
                <a:solidFill>
                  <a:srgbClr val="161B22"/>
                </a:solidFill>
              </a:rPr>
              <a:t>03  Contribution</a:t>
            </a:r>
            <a:endParaRPr lang="en-US" sz="1120" dirty="0"/>
          </a:p>
        </p:txBody>
      </p:sp>
      <p:sp>
        <p:nvSpPr>
          <p:cNvPr id="13" name="Text 11"/>
          <p:cNvSpPr/>
          <p:nvPr/>
        </p:nvSpPr>
        <p:spPr>
          <a:xfrm>
            <a:off x="5779008" y="2194560"/>
            <a:ext cx="1883664" cy="512064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/>
          <a:lstStyle/>
          <a:p>
            <a:pPr indent="0" marL="0">
              <a:buNone/>
            </a:pPr>
            <a:r>
              <a:rPr lang="en-US" sz="1120" dirty="0">
                <a:solidFill>
                  <a:srgbClr val="68707A"/>
                </a:solidFill>
              </a:rPr>
              <a:t>End with what the thesis contributes to the field, not a list of every experiment completed.</a:t>
            </a:r>
            <a:endParaRPr lang="en-US" sz="1120" dirty="0"/>
          </a:p>
        </p:txBody>
      </p:sp>
      <p:sp>
        <p:nvSpPr>
          <p:cNvPr id="14" name="Shape 12"/>
          <p:cNvSpPr/>
          <p:nvPr/>
        </p:nvSpPr>
        <p:spPr>
          <a:xfrm>
            <a:off x="749808" y="3794760"/>
            <a:ext cx="3611880" cy="1737360"/>
          </a:xfrm>
          <a:prstGeom prst="roundRect">
            <a:avLst>
              <a:gd name="adj" fmla="val 2632"/>
            </a:avLst>
          </a:prstGeom>
          <a:solidFill>
            <a:srgbClr val="FFFFFF"/>
          </a:solidFill>
          <a:ln w="12700">
            <a:solidFill>
              <a:srgbClr val="D8DDE5"/>
            </a:solidFill>
            <a:prstDash val="solid"/>
          </a:ln>
          <a:effectLst>
            <a:outerShdw sx="100000" sy="100000" kx="0" ky="0" algn="bl" rotWithShape="0" blurRad="12700" dist="5080" dir="2700000">
              <a:srgbClr val="000000">
                <a:alpha val="6000"/>
              </a:srgbClr>
            </a:outerShdw>
          </a:effectLst>
        </p:spPr>
      </p:sp>
      <p:sp>
        <p:nvSpPr>
          <p:cNvPr id="15" name="Text 13"/>
          <p:cNvSpPr/>
          <p:nvPr/>
        </p:nvSpPr>
        <p:spPr>
          <a:xfrm>
            <a:off x="932688" y="3941064"/>
            <a:ext cx="3246120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120" b="1" dirty="0">
                <a:solidFill>
                  <a:srgbClr val="161B22"/>
                </a:solidFill>
              </a:rPr>
              <a:t>Content is intentionally compressed</a:t>
            </a:r>
            <a:endParaRPr lang="en-US" sz="1120" dirty="0"/>
          </a:p>
        </p:txBody>
      </p:sp>
      <p:sp>
        <p:nvSpPr>
          <p:cNvPr id="16" name="Shape 14"/>
          <p:cNvSpPr/>
          <p:nvPr/>
        </p:nvSpPr>
        <p:spPr>
          <a:xfrm>
            <a:off x="1005840" y="5276088"/>
            <a:ext cx="3154680" cy="0"/>
          </a:xfrm>
          <a:prstGeom prst="line">
            <a:avLst/>
          </a:prstGeom>
          <a:noFill/>
          <a:ln w="12700">
            <a:solidFill>
              <a:srgbClr val="B7BEC8"/>
            </a:solidFill>
            <a:prstDash val="solid"/>
          </a:ln>
        </p:spPr>
      </p:sp>
      <p:sp>
        <p:nvSpPr>
          <p:cNvPr id="17" name="Shape 15"/>
          <p:cNvSpPr/>
          <p:nvPr/>
        </p:nvSpPr>
        <p:spPr>
          <a:xfrm>
            <a:off x="1005840" y="4453128"/>
            <a:ext cx="0" cy="822960"/>
          </a:xfrm>
          <a:prstGeom prst="line">
            <a:avLst/>
          </a:prstGeom>
          <a:noFill/>
          <a:ln w="12700">
            <a:solidFill>
              <a:srgbClr val="B7BEC8"/>
            </a:solidFill>
            <a:prstDash val="solid"/>
          </a:ln>
        </p:spPr>
      </p:sp>
      <p:sp>
        <p:nvSpPr>
          <p:cNvPr id="18" name="Shape 16"/>
          <p:cNvSpPr/>
          <p:nvPr/>
        </p:nvSpPr>
        <p:spPr>
          <a:xfrm>
            <a:off x="1222724" y="4560471"/>
            <a:ext cx="354902" cy="715617"/>
          </a:xfrm>
          <a:prstGeom prst="roundRect">
            <a:avLst>
              <a:gd name="adj" fmla="val 7729"/>
            </a:avLst>
          </a:prstGeom>
          <a:solidFill>
            <a:srgbClr val="D4DAE2"/>
          </a:solidFill>
          <a:ln w="12700">
            <a:solidFill>
              <a:srgbClr val="D4DAE2"/>
            </a:solidFill>
            <a:prstDash val="solid"/>
          </a:ln>
        </p:spPr>
      </p:sp>
      <p:sp>
        <p:nvSpPr>
          <p:cNvPr id="19" name="Text 17"/>
          <p:cNvSpPr/>
          <p:nvPr/>
        </p:nvSpPr>
        <p:spPr>
          <a:xfrm>
            <a:off x="1005840" y="5330952"/>
            <a:ext cx="788670" cy="12801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860" dirty="0">
                <a:solidFill>
                  <a:srgbClr val="68707A"/>
                </a:solidFill>
              </a:rPr>
              <a:t>Ch 1</a:t>
            </a:r>
            <a:endParaRPr lang="en-US" sz="860" dirty="0"/>
          </a:p>
        </p:txBody>
      </p:sp>
      <p:sp>
        <p:nvSpPr>
          <p:cNvPr id="20" name="Shape 18"/>
          <p:cNvSpPr/>
          <p:nvPr/>
        </p:nvSpPr>
        <p:spPr>
          <a:xfrm>
            <a:off x="2011394" y="4575379"/>
            <a:ext cx="354902" cy="700709"/>
          </a:xfrm>
          <a:prstGeom prst="roundRect">
            <a:avLst>
              <a:gd name="adj" fmla="val 7729"/>
            </a:avLst>
          </a:prstGeom>
          <a:solidFill>
            <a:srgbClr val="D4DAE2"/>
          </a:solidFill>
          <a:ln w="12700">
            <a:solidFill>
              <a:srgbClr val="D4DAE2"/>
            </a:solidFill>
            <a:prstDash val="solid"/>
          </a:ln>
        </p:spPr>
      </p:sp>
      <p:sp>
        <p:nvSpPr>
          <p:cNvPr id="21" name="Text 19"/>
          <p:cNvSpPr/>
          <p:nvPr/>
        </p:nvSpPr>
        <p:spPr>
          <a:xfrm>
            <a:off x="1794510" y="5330952"/>
            <a:ext cx="788670" cy="12801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860" dirty="0">
                <a:solidFill>
                  <a:srgbClr val="68707A"/>
                </a:solidFill>
              </a:rPr>
              <a:t>Ch 2</a:t>
            </a:r>
            <a:endParaRPr lang="en-US" sz="860" dirty="0"/>
          </a:p>
        </p:txBody>
      </p:sp>
      <p:sp>
        <p:nvSpPr>
          <p:cNvPr id="22" name="Shape 20"/>
          <p:cNvSpPr/>
          <p:nvPr/>
        </p:nvSpPr>
        <p:spPr>
          <a:xfrm>
            <a:off x="2800064" y="4590288"/>
            <a:ext cx="354902" cy="685800"/>
          </a:xfrm>
          <a:prstGeom prst="roundRect">
            <a:avLst>
              <a:gd name="adj" fmla="val 7729"/>
            </a:avLst>
          </a:prstGeom>
          <a:solidFill>
            <a:srgbClr val="D4DAE2"/>
          </a:solidFill>
          <a:ln w="12700">
            <a:solidFill>
              <a:srgbClr val="D4DAE2"/>
            </a:solidFill>
            <a:prstDash val="solid"/>
          </a:ln>
        </p:spPr>
      </p:sp>
      <p:sp>
        <p:nvSpPr>
          <p:cNvPr id="23" name="Text 21"/>
          <p:cNvSpPr/>
          <p:nvPr/>
        </p:nvSpPr>
        <p:spPr>
          <a:xfrm>
            <a:off x="2583180" y="5330952"/>
            <a:ext cx="788670" cy="12801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860" dirty="0">
                <a:solidFill>
                  <a:srgbClr val="68707A"/>
                </a:solidFill>
              </a:rPr>
              <a:t>Ch 3</a:t>
            </a:r>
            <a:endParaRPr lang="en-US" sz="860" dirty="0"/>
          </a:p>
        </p:txBody>
      </p:sp>
      <p:sp>
        <p:nvSpPr>
          <p:cNvPr id="24" name="Shape 22"/>
          <p:cNvSpPr/>
          <p:nvPr/>
        </p:nvSpPr>
        <p:spPr>
          <a:xfrm>
            <a:off x="3588734" y="4843736"/>
            <a:ext cx="354902" cy="432352"/>
          </a:xfrm>
          <a:prstGeom prst="roundRect">
            <a:avLst>
              <a:gd name="adj" fmla="val 7729"/>
            </a:avLst>
          </a:prstGeom>
          <a:solidFill>
            <a:srgbClr val="2F5C9A"/>
          </a:solidFill>
          <a:ln w="12700">
            <a:solidFill>
              <a:srgbClr val="2F5C9A"/>
            </a:solidFill>
            <a:prstDash val="solid"/>
          </a:ln>
        </p:spPr>
      </p:sp>
      <p:sp>
        <p:nvSpPr>
          <p:cNvPr id="25" name="Text 23"/>
          <p:cNvSpPr/>
          <p:nvPr/>
        </p:nvSpPr>
        <p:spPr>
          <a:xfrm>
            <a:off x="3371850" y="5330952"/>
            <a:ext cx="788670" cy="12801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860" dirty="0">
                <a:solidFill>
                  <a:srgbClr val="68707A"/>
                </a:solidFill>
              </a:rPr>
              <a:t>Talk</a:t>
            </a:r>
            <a:endParaRPr lang="en-US" sz="860" dirty="0"/>
          </a:p>
        </p:txBody>
      </p:sp>
      <p:sp>
        <p:nvSpPr>
          <p:cNvPr id="26" name="Shape 24"/>
          <p:cNvSpPr/>
          <p:nvPr/>
        </p:nvSpPr>
        <p:spPr>
          <a:xfrm>
            <a:off x="4590288" y="3794760"/>
            <a:ext cx="3383280" cy="1737360"/>
          </a:xfrm>
          <a:prstGeom prst="roundRect">
            <a:avLst>
              <a:gd name="adj" fmla="val 2632"/>
            </a:avLst>
          </a:prstGeom>
          <a:solidFill>
            <a:srgbClr val="FFFFFF"/>
          </a:solidFill>
          <a:ln w="12700">
            <a:solidFill>
              <a:srgbClr val="D8DDE5"/>
            </a:solidFill>
            <a:prstDash val="solid"/>
          </a:ln>
          <a:effectLst>
            <a:outerShdw sx="100000" sy="100000" kx="0" ky="0" algn="bl" rotWithShape="0" blurRad="12700" dist="5080" dir="2700000">
              <a:srgbClr val="000000">
                <a:alpha val="6000"/>
              </a:srgbClr>
            </a:outerShdw>
          </a:effectLst>
        </p:spPr>
      </p:sp>
      <p:sp>
        <p:nvSpPr>
          <p:cNvPr id="27" name="Text 25"/>
          <p:cNvSpPr/>
          <p:nvPr/>
        </p:nvSpPr>
        <p:spPr>
          <a:xfrm>
            <a:off x="4773168" y="3941064"/>
            <a:ext cx="3017520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120" b="1" dirty="0">
                <a:solidFill>
                  <a:srgbClr val="161B22"/>
                </a:solidFill>
              </a:rPr>
              <a:t>Terminology cleanup</a:t>
            </a:r>
            <a:endParaRPr lang="en-US" sz="1120" dirty="0"/>
          </a:p>
        </p:txBody>
      </p:sp>
      <p:sp>
        <p:nvSpPr>
          <p:cNvPr id="28" name="Text 26"/>
          <p:cNvSpPr/>
          <p:nvPr/>
        </p:nvSpPr>
        <p:spPr>
          <a:xfrm>
            <a:off x="4791456" y="4242816"/>
            <a:ext cx="2971800" cy="493776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/>
          <a:lstStyle/>
          <a:p>
            <a:pPr indent="0" marL="0">
              <a:buNone/>
            </a:pPr>
            <a:r>
              <a:rPr lang="en-US" sz="1500" dirty="0">
                <a:solidFill>
                  <a:srgbClr val="161B22"/>
                </a:solidFill>
              </a:rPr>
              <a:t>A shorter word system makes the chemistry easier to track across all slides and figures.</a:t>
            </a:r>
            <a:endParaRPr lang="en-US" sz="1500" dirty="0"/>
          </a:p>
        </p:txBody>
      </p:sp>
      <p:pic>
        <p:nvPicPr>
          <p:cNvPr id="29" name="Image 0" descr="/mnt/data/a_digital_illustration_in_a_vibrant_and_futuristic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162288" y="932688"/>
            <a:ext cx="2377440" cy="5120640"/>
          </a:xfrm>
          <a:prstGeom prst="rect">
            <a:avLst/>
          </a:prstGeom>
        </p:spPr>
      </p:pic>
      <p:sp>
        <p:nvSpPr>
          <p:cNvPr id="25" name="Slide Number Placeholder 0"/>
          <p:cNvSpPr>
            <a:spLocks noGrp="1"/>
          </p:cNvSpPr>
          <p:nvPr>
            <p:ph type="sldNum" sz="quarter" idx="4294967295"/>
          </p:nvPr>
        </p:nvSpPr>
        <p:spPr>
          <a:xfrm>
            <a:off x="11411712" y="6455664"/>
            <a:ext cx="384048" cy="164592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0"/>
            </a:ext>
          </a:extLst>
        </p:spPr>
        <p:txBody>
          <a:bodyPr/>
          <a:lstStyle>
            <a:lvl1pPr>
              <a:defRPr sz="900">
                <a:solidFill>
                  <a:srgbClr val="68707A"/>
                </a:solidFill>
              </a:defRPr>
            </a:lvl1pPr>
          </a:lstStyle>
          <a:p>
            <a:pPr algn="r"/>
            <a:fld id="{F7021451-1387-4CA6-816F-3879F97B5CBC}" type="slidenum">
              <a:rPr b="0" lang="en-US"/>
              <a:t>2</a:t>
            </a:fld>
            <a:endParaRPr 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49808" y="310896"/>
            <a:ext cx="2103120" cy="14630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000" b="1" dirty="0">
                <a:solidFill>
                  <a:srgbClr val="E1261C"/>
                </a:solidFill>
              </a:rPr>
              <a:t>SAMPLE SLIDE</a:t>
            </a:r>
            <a:endParaRPr lang="en-US" sz="1000" dirty="0"/>
          </a:p>
        </p:txBody>
      </p:sp>
      <p:sp>
        <p:nvSpPr>
          <p:cNvPr id="3" name="Text 1"/>
          <p:cNvSpPr/>
          <p:nvPr/>
        </p:nvSpPr>
        <p:spPr>
          <a:xfrm>
            <a:off x="749808" y="493776"/>
            <a:ext cx="7040880" cy="31089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2300" b="1" dirty="0">
                <a:solidFill>
                  <a:srgbClr val="161B22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Major findings with paced figures</a:t>
            </a:r>
            <a:endParaRPr lang="en-US" sz="2300" dirty="0"/>
          </a:p>
        </p:txBody>
      </p:sp>
      <p:sp>
        <p:nvSpPr>
          <p:cNvPr id="4" name="Text 2"/>
          <p:cNvSpPr/>
          <p:nvPr/>
        </p:nvSpPr>
        <p:spPr>
          <a:xfrm>
            <a:off x="749808" y="987552"/>
            <a:ext cx="722376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520" dirty="0">
                <a:solidFill>
                  <a:srgbClr val="161B22"/>
                </a:solidFill>
              </a:rPr>
              <a:t>The sample holds two findings only: performance improvement and mechanism support. Everything else moves to backup slides.</a:t>
            </a:r>
            <a:endParaRPr lang="en-US" sz="1520" dirty="0"/>
          </a:p>
        </p:txBody>
      </p:sp>
      <p:sp>
        <p:nvSpPr>
          <p:cNvPr id="5" name="Shape 3"/>
          <p:cNvSpPr/>
          <p:nvPr/>
        </p:nvSpPr>
        <p:spPr>
          <a:xfrm>
            <a:off x="749808" y="1783080"/>
            <a:ext cx="3547872" cy="2194560"/>
          </a:xfrm>
          <a:prstGeom prst="roundRect">
            <a:avLst>
              <a:gd name="adj" fmla="val 2083"/>
            </a:avLst>
          </a:prstGeom>
          <a:solidFill>
            <a:srgbClr val="FFFFFF"/>
          </a:solidFill>
          <a:ln w="12700">
            <a:solidFill>
              <a:srgbClr val="D8DDE5"/>
            </a:solidFill>
            <a:prstDash val="solid"/>
          </a:ln>
          <a:effectLst>
            <a:outerShdw sx="100000" sy="100000" kx="0" ky="0" algn="bl" rotWithShape="0" blurRad="12700" dist="5080" dir="2700000">
              <a:srgbClr val="000000">
                <a:alpha val="6000"/>
              </a:srgbClr>
            </a:outerShdw>
          </a:effectLst>
        </p:spPr>
      </p:sp>
      <p:sp>
        <p:nvSpPr>
          <p:cNvPr id="6" name="Text 4"/>
          <p:cNvSpPr/>
          <p:nvPr/>
        </p:nvSpPr>
        <p:spPr>
          <a:xfrm>
            <a:off x="932688" y="1929384"/>
            <a:ext cx="3182112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120" b="1" dirty="0">
                <a:solidFill>
                  <a:srgbClr val="161B22"/>
                </a:solidFill>
              </a:rPr>
              <a:t>Finding 1 — conversion gain</a:t>
            </a:r>
            <a:endParaRPr lang="en-US" sz="1120" dirty="0"/>
          </a:p>
        </p:txBody>
      </p:sp>
      <p:sp>
        <p:nvSpPr>
          <p:cNvPr id="7" name="Shape 5"/>
          <p:cNvSpPr/>
          <p:nvPr/>
        </p:nvSpPr>
        <p:spPr>
          <a:xfrm>
            <a:off x="1005840" y="3721608"/>
            <a:ext cx="3090672" cy="0"/>
          </a:xfrm>
          <a:prstGeom prst="line">
            <a:avLst/>
          </a:prstGeom>
          <a:noFill/>
          <a:ln w="12700">
            <a:solidFill>
              <a:srgbClr val="B7BEC8"/>
            </a:solidFill>
            <a:prstDash val="solid"/>
          </a:ln>
        </p:spPr>
      </p:sp>
      <p:sp>
        <p:nvSpPr>
          <p:cNvPr id="8" name="Shape 6"/>
          <p:cNvSpPr/>
          <p:nvPr/>
        </p:nvSpPr>
        <p:spPr>
          <a:xfrm>
            <a:off x="1005840" y="2441448"/>
            <a:ext cx="0" cy="1280160"/>
          </a:xfrm>
          <a:prstGeom prst="line">
            <a:avLst/>
          </a:prstGeom>
          <a:noFill/>
          <a:ln w="12700">
            <a:solidFill>
              <a:srgbClr val="B7BEC8"/>
            </a:solidFill>
            <a:prstDash val="solid"/>
          </a:ln>
        </p:spPr>
      </p:sp>
      <p:sp>
        <p:nvSpPr>
          <p:cNvPr id="9" name="Shape 7"/>
          <p:cNvSpPr/>
          <p:nvPr/>
        </p:nvSpPr>
        <p:spPr>
          <a:xfrm>
            <a:off x="1328928" y="3142143"/>
            <a:ext cx="384048" cy="579465"/>
          </a:xfrm>
          <a:prstGeom prst="roundRect">
            <a:avLst>
              <a:gd name="adj" fmla="val 7143"/>
            </a:avLst>
          </a:prstGeom>
          <a:solidFill>
            <a:srgbClr val="E1261C"/>
          </a:solidFill>
          <a:ln w="12700">
            <a:solidFill>
              <a:srgbClr val="E1261C"/>
            </a:solidFill>
            <a:prstDash val="solid"/>
          </a:ln>
        </p:spPr>
      </p:sp>
      <p:sp>
        <p:nvSpPr>
          <p:cNvPr id="10" name="Text 8"/>
          <p:cNvSpPr/>
          <p:nvPr/>
        </p:nvSpPr>
        <p:spPr>
          <a:xfrm>
            <a:off x="1005840" y="3776472"/>
            <a:ext cx="1030224" cy="12801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860" dirty="0">
                <a:solidFill>
                  <a:srgbClr val="68707A"/>
                </a:solidFill>
              </a:rPr>
              <a:t>Base</a:t>
            </a:r>
            <a:endParaRPr lang="en-US" sz="860" dirty="0"/>
          </a:p>
        </p:txBody>
      </p:sp>
      <p:sp>
        <p:nvSpPr>
          <p:cNvPr id="11" name="Shape 9"/>
          <p:cNvSpPr/>
          <p:nvPr/>
        </p:nvSpPr>
        <p:spPr>
          <a:xfrm>
            <a:off x="2359152" y="2867660"/>
            <a:ext cx="384048" cy="853948"/>
          </a:xfrm>
          <a:prstGeom prst="roundRect">
            <a:avLst>
              <a:gd name="adj" fmla="val 7143"/>
            </a:avLst>
          </a:prstGeom>
          <a:solidFill>
            <a:srgbClr val="E8B257"/>
          </a:solidFill>
          <a:ln w="12700">
            <a:solidFill>
              <a:srgbClr val="E8B257"/>
            </a:solidFill>
            <a:prstDash val="solid"/>
          </a:ln>
        </p:spPr>
      </p:sp>
      <p:sp>
        <p:nvSpPr>
          <p:cNvPr id="12" name="Text 10"/>
          <p:cNvSpPr/>
          <p:nvPr/>
        </p:nvSpPr>
        <p:spPr>
          <a:xfrm>
            <a:off x="2036064" y="3776472"/>
            <a:ext cx="1030224" cy="12801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860" dirty="0">
                <a:solidFill>
                  <a:srgbClr val="68707A"/>
                </a:solidFill>
              </a:rPr>
              <a:t>N-doped</a:t>
            </a:r>
            <a:endParaRPr lang="en-US" sz="860" dirty="0"/>
          </a:p>
        </p:txBody>
      </p:sp>
      <p:sp>
        <p:nvSpPr>
          <p:cNvPr id="13" name="Shape 11"/>
          <p:cNvSpPr/>
          <p:nvPr/>
        </p:nvSpPr>
        <p:spPr>
          <a:xfrm>
            <a:off x="3389376" y="2608425"/>
            <a:ext cx="384048" cy="1113183"/>
          </a:xfrm>
          <a:prstGeom prst="roundRect">
            <a:avLst>
              <a:gd name="adj" fmla="val 7143"/>
            </a:avLst>
          </a:prstGeom>
          <a:solidFill>
            <a:srgbClr val="2F5C9A"/>
          </a:solidFill>
          <a:ln w="12700">
            <a:solidFill>
              <a:srgbClr val="2F5C9A"/>
            </a:solidFill>
            <a:prstDash val="solid"/>
          </a:ln>
        </p:spPr>
      </p:sp>
      <p:sp>
        <p:nvSpPr>
          <p:cNvPr id="14" name="Text 12"/>
          <p:cNvSpPr/>
          <p:nvPr/>
        </p:nvSpPr>
        <p:spPr>
          <a:xfrm>
            <a:off x="3066288" y="3776472"/>
            <a:ext cx="1030224" cy="12801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860" dirty="0">
                <a:solidFill>
                  <a:srgbClr val="68707A"/>
                </a:solidFill>
              </a:rPr>
              <a:t>Co-doped</a:t>
            </a:r>
            <a:endParaRPr lang="en-US" sz="860" dirty="0"/>
          </a:p>
        </p:txBody>
      </p:sp>
      <p:sp>
        <p:nvSpPr>
          <p:cNvPr id="15" name="Shape 13"/>
          <p:cNvSpPr/>
          <p:nvPr/>
        </p:nvSpPr>
        <p:spPr>
          <a:xfrm>
            <a:off x="4498848" y="1783080"/>
            <a:ext cx="3474720" cy="2194560"/>
          </a:xfrm>
          <a:prstGeom prst="roundRect">
            <a:avLst>
              <a:gd name="adj" fmla="val 2083"/>
            </a:avLst>
          </a:prstGeom>
          <a:solidFill>
            <a:srgbClr val="FFFFFF"/>
          </a:solidFill>
          <a:ln w="12700">
            <a:solidFill>
              <a:srgbClr val="D8DDE5"/>
            </a:solidFill>
            <a:prstDash val="solid"/>
          </a:ln>
          <a:effectLst>
            <a:outerShdw sx="100000" sy="100000" kx="0" ky="0" algn="bl" rotWithShape="0" blurRad="12700" dist="5080" dir="2700000">
              <a:srgbClr val="000000">
                <a:alpha val="6000"/>
              </a:srgbClr>
            </a:outerShdw>
          </a:effectLst>
        </p:spPr>
      </p:sp>
      <p:sp>
        <p:nvSpPr>
          <p:cNvPr id="16" name="Text 14"/>
          <p:cNvSpPr/>
          <p:nvPr/>
        </p:nvSpPr>
        <p:spPr>
          <a:xfrm>
            <a:off x="4681728" y="1929384"/>
            <a:ext cx="3108960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120" b="1" dirty="0">
                <a:solidFill>
                  <a:srgbClr val="161B22"/>
                </a:solidFill>
              </a:rPr>
              <a:t>Finding 2 — stability over cycles</a:t>
            </a:r>
            <a:endParaRPr lang="en-US" sz="1120" dirty="0"/>
          </a:p>
        </p:txBody>
      </p:sp>
      <p:sp>
        <p:nvSpPr>
          <p:cNvPr id="17" name="Shape 15"/>
          <p:cNvSpPr/>
          <p:nvPr/>
        </p:nvSpPr>
        <p:spPr>
          <a:xfrm>
            <a:off x="4754880" y="3721608"/>
            <a:ext cx="3017520" cy="0"/>
          </a:xfrm>
          <a:prstGeom prst="line">
            <a:avLst/>
          </a:prstGeom>
          <a:noFill/>
          <a:ln w="12700">
            <a:solidFill>
              <a:srgbClr val="B7BEC8"/>
            </a:solidFill>
            <a:prstDash val="solid"/>
          </a:ln>
        </p:spPr>
      </p:sp>
      <p:sp>
        <p:nvSpPr>
          <p:cNvPr id="18" name="Shape 16"/>
          <p:cNvSpPr/>
          <p:nvPr/>
        </p:nvSpPr>
        <p:spPr>
          <a:xfrm>
            <a:off x="4754880" y="2441448"/>
            <a:ext cx="0" cy="1280160"/>
          </a:xfrm>
          <a:prstGeom prst="line">
            <a:avLst/>
          </a:prstGeom>
          <a:noFill/>
          <a:ln w="12700">
            <a:solidFill>
              <a:srgbClr val="B7BEC8"/>
            </a:solidFill>
            <a:prstDash val="solid"/>
          </a:ln>
        </p:spPr>
      </p:sp>
      <p:sp>
        <p:nvSpPr>
          <p:cNvPr id="19" name="Shape 17"/>
          <p:cNvSpPr/>
          <p:nvPr/>
        </p:nvSpPr>
        <p:spPr>
          <a:xfrm>
            <a:off x="4754880" y="3497804"/>
            <a:ext cx="603504" cy="-89522"/>
          </a:xfrm>
          <a:prstGeom prst="line">
            <a:avLst/>
          </a:prstGeom>
          <a:noFill/>
          <a:ln w="12700">
            <a:solidFill>
              <a:srgbClr val="E1261C"/>
            </a:solidFill>
            <a:prstDash val="solid"/>
          </a:ln>
        </p:spPr>
      </p:sp>
      <p:sp>
        <p:nvSpPr>
          <p:cNvPr id="20" name="Shape 18"/>
          <p:cNvSpPr/>
          <p:nvPr/>
        </p:nvSpPr>
        <p:spPr>
          <a:xfrm>
            <a:off x="5358384" y="3408282"/>
            <a:ext cx="603504" cy="-201424"/>
          </a:xfrm>
          <a:prstGeom prst="line">
            <a:avLst/>
          </a:prstGeom>
          <a:noFill/>
          <a:ln w="12700">
            <a:solidFill>
              <a:srgbClr val="E1261C"/>
            </a:solidFill>
            <a:prstDash val="solid"/>
          </a:ln>
        </p:spPr>
      </p:sp>
      <p:sp>
        <p:nvSpPr>
          <p:cNvPr id="21" name="Shape 19"/>
          <p:cNvSpPr/>
          <p:nvPr/>
        </p:nvSpPr>
        <p:spPr>
          <a:xfrm>
            <a:off x="5961888" y="3206858"/>
            <a:ext cx="603504" cy="-246185"/>
          </a:xfrm>
          <a:prstGeom prst="line">
            <a:avLst/>
          </a:prstGeom>
          <a:noFill/>
          <a:ln w="12700">
            <a:solidFill>
              <a:srgbClr val="E1261C"/>
            </a:solidFill>
            <a:prstDash val="solid"/>
          </a:ln>
        </p:spPr>
      </p:sp>
      <p:sp>
        <p:nvSpPr>
          <p:cNvPr id="22" name="Shape 20"/>
          <p:cNvSpPr/>
          <p:nvPr/>
        </p:nvSpPr>
        <p:spPr>
          <a:xfrm>
            <a:off x="6565392" y="2960674"/>
            <a:ext cx="603504" cy="-290945"/>
          </a:xfrm>
          <a:prstGeom prst="line">
            <a:avLst/>
          </a:prstGeom>
          <a:noFill/>
          <a:ln w="12700">
            <a:solidFill>
              <a:srgbClr val="E1261C"/>
            </a:solidFill>
            <a:prstDash val="solid"/>
          </a:ln>
        </p:spPr>
      </p:sp>
      <p:sp>
        <p:nvSpPr>
          <p:cNvPr id="23" name="Shape 21"/>
          <p:cNvSpPr/>
          <p:nvPr/>
        </p:nvSpPr>
        <p:spPr>
          <a:xfrm>
            <a:off x="7168896" y="2669728"/>
            <a:ext cx="603504" cy="-111902"/>
          </a:xfrm>
          <a:prstGeom prst="line">
            <a:avLst/>
          </a:prstGeom>
          <a:noFill/>
          <a:ln w="12700">
            <a:solidFill>
              <a:srgbClr val="E1261C"/>
            </a:solidFill>
            <a:prstDash val="solid"/>
          </a:ln>
        </p:spPr>
      </p:sp>
      <p:sp>
        <p:nvSpPr>
          <p:cNvPr id="24" name="Shape 22"/>
          <p:cNvSpPr/>
          <p:nvPr/>
        </p:nvSpPr>
        <p:spPr>
          <a:xfrm>
            <a:off x="4709160" y="3452084"/>
            <a:ext cx="91440" cy="91440"/>
          </a:xfrm>
          <a:prstGeom prst="ellipse">
            <a:avLst/>
          </a:prstGeom>
          <a:solidFill>
            <a:srgbClr val="2F5C9A"/>
          </a:solidFill>
          <a:ln w="12700">
            <a:solidFill>
              <a:srgbClr val="FFFFFF"/>
            </a:solidFill>
            <a:prstDash val="solid"/>
          </a:ln>
        </p:spPr>
      </p:sp>
      <p:sp>
        <p:nvSpPr>
          <p:cNvPr id="25" name="Text 23"/>
          <p:cNvSpPr/>
          <p:nvPr/>
        </p:nvSpPr>
        <p:spPr>
          <a:xfrm>
            <a:off x="4617720" y="3776472"/>
            <a:ext cx="274320" cy="10972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820" dirty="0">
                <a:solidFill>
                  <a:srgbClr val="68707A"/>
                </a:solidFill>
              </a:rPr>
              <a:t>M1</a:t>
            </a:r>
            <a:endParaRPr lang="en-US" sz="820" dirty="0"/>
          </a:p>
        </p:txBody>
      </p:sp>
      <p:sp>
        <p:nvSpPr>
          <p:cNvPr id="26" name="Shape 24"/>
          <p:cNvSpPr/>
          <p:nvPr/>
        </p:nvSpPr>
        <p:spPr>
          <a:xfrm>
            <a:off x="5312664" y="3362562"/>
            <a:ext cx="91440" cy="91440"/>
          </a:xfrm>
          <a:prstGeom prst="ellipse">
            <a:avLst/>
          </a:prstGeom>
          <a:solidFill>
            <a:srgbClr val="2F5C9A"/>
          </a:solidFill>
          <a:ln w="12700">
            <a:solidFill>
              <a:srgbClr val="FFFFFF"/>
            </a:solidFill>
            <a:prstDash val="solid"/>
          </a:ln>
        </p:spPr>
      </p:sp>
      <p:sp>
        <p:nvSpPr>
          <p:cNvPr id="27" name="Text 25"/>
          <p:cNvSpPr/>
          <p:nvPr/>
        </p:nvSpPr>
        <p:spPr>
          <a:xfrm>
            <a:off x="5221224" y="3776472"/>
            <a:ext cx="274320" cy="10972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820" dirty="0">
                <a:solidFill>
                  <a:srgbClr val="68707A"/>
                </a:solidFill>
              </a:rPr>
              <a:t>M2</a:t>
            </a:r>
            <a:endParaRPr lang="en-US" sz="820" dirty="0"/>
          </a:p>
        </p:txBody>
      </p:sp>
      <p:sp>
        <p:nvSpPr>
          <p:cNvPr id="28" name="Shape 26"/>
          <p:cNvSpPr/>
          <p:nvPr/>
        </p:nvSpPr>
        <p:spPr>
          <a:xfrm>
            <a:off x="5916168" y="3161138"/>
            <a:ext cx="91440" cy="91440"/>
          </a:xfrm>
          <a:prstGeom prst="ellipse">
            <a:avLst/>
          </a:prstGeom>
          <a:solidFill>
            <a:srgbClr val="2F5C9A"/>
          </a:solidFill>
          <a:ln w="12700">
            <a:solidFill>
              <a:srgbClr val="FFFFFF"/>
            </a:solidFill>
            <a:prstDash val="solid"/>
          </a:ln>
        </p:spPr>
      </p:sp>
      <p:sp>
        <p:nvSpPr>
          <p:cNvPr id="29" name="Text 27"/>
          <p:cNvSpPr/>
          <p:nvPr/>
        </p:nvSpPr>
        <p:spPr>
          <a:xfrm>
            <a:off x="5824728" y="3776472"/>
            <a:ext cx="274320" cy="10972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820" dirty="0">
                <a:solidFill>
                  <a:srgbClr val="68707A"/>
                </a:solidFill>
              </a:rPr>
              <a:t>M3</a:t>
            </a:r>
            <a:endParaRPr lang="en-US" sz="820" dirty="0"/>
          </a:p>
        </p:txBody>
      </p:sp>
      <p:sp>
        <p:nvSpPr>
          <p:cNvPr id="30" name="Shape 28"/>
          <p:cNvSpPr/>
          <p:nvPr/>
        </p:nvSpPr>
        <p:spPr>
          <a:xfrm>
            <a:off x="6519672" y="2914954"/>
            <a:ext cx="91440" cy="91440"/>
          </a:xfrm>
          <a:prstGeom prst="ellipse">
            <a:avLst/>
          </a:prstGeom>
          <a:solidFill>
            <a:srgbClr val="2F5C9A"/>
          </a:solidFill>
          <a:ln w="12700">
            <a:solidFill>
              <a:srgbClr val="FFFFFF"/>
            </a:solidFill>
            <a:prstDash val="solid"/>
          </a:ln>
        </p:spPr>
      </p:sp>
      <p:sp>
        <p:nvSpPr>
          <p:cNvPr id="31" name="Text 29"/>
          <p:cNvSpPr/>
          <p:nvPr/>
        </p:nvSpPr>
        <p:spPr>
          <a:xfrm>
            <a:off x="6428232" y="3776472"/>
            <a:ext cx="274320" cy="10972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820" dirty="0">
                <a:solidFill>
                  <a:srgbClr val="68707A"/>
                </a:solidFill>
              </a:rPr>
              <a:t>M4</a:t>
            </a:r>
            <a:endParaRPr lang="en-US" sz="820" dirty="0"/>
          </a:p>
        </p:txBody>
      </p:sp>
      <p:sp>
        <p:nvSpPr>
          <p:cNvPr id="32" name="Shape 30"/>
          <p:cNvSpPr/>
          <p:nvPr/>
        </p:nvSpPr>
        <p:spPr>
          <a:xfrm>
            <a:off x="7123176" y="2624008"/>
            <a:ext cx="91440" cy="91440"/>
          </a:xfrm>
          <a:prstGeom prst="ellipse">
            <a:avLst/>
          </a:prstGeom>
          <a:solidFill>
            <a:srgbClr val="2F5C9A"/>
          </a:solidFill>
          <a:ln w="12700">
            <a:solidFill>
              <a:srgbClr val="FFFFFF"/>
            </a:solidFill>
            <a:prstDash val="solid"/>
          </a:ln>
        </p:spPr>
      </p:sp>
      <p:sp>
        <p:nvSpPr>
          <p:cNvPr id="33" name="Text 31"/>
          <p:cNvSpPr/>
          <p:nvPr/>
        </p:nvSpPr>
        <p:spPr>
          <a:xfrm>
            <a:off x="7031736" y="3776472"/>
            <a:ext cx="274320" cy="10972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820" dirty="0">
                <a:solidFill>
                  <a:srgbClr val="68707A"/>
                </a:solidFill>
              </a:rPr>
              <a:t>M5</a:t>
            </a:r>
            <a:endParaRPr lang="en-US" sz="820" dirty="0"/>
          </a:p>
        </p:txBody>
      </p:sp>
      <p:sp>
        <p:nvSpPr>
          <p:cNvPr id="34" name="Shape 32"/>
          <p:cNvSpPr/>
          <p:nvPr/>
        </p:nvSpPr>
        <p:spPr>
          <a:xfrm>
            <a:off x="7726680" y="2512106"/>
            <a:ext cx="91440" cy="91440"/>
          </a:xfrm>
          <a:prstGeom prst="ellipse">
            <a:avLst/>
          </a:prstGeom>
          <a:solidFill>
            <a:srgbClr val="2F5C9A"/>
          </a:solidFill>
          <a:ln w="12700">
            <a:solidFill>
              <a:srgbClr val="FFFFFF"/>
            </a:solidFill>
            <a:prstDash val="solid"/>
          </a:ln>
        </p:spPr>
      </p:sp>
      <p:sp>
        <p:nvSpPr>
          <p:cNvPr id="35" name="Text 33"/>
          <p:cNvSpPr/>
          <p:nvPr/>
        </p:nvSpPr>
        <p:spPr>
          <a:xfrm>
            <a:off x="7635240" y="3776472"/>
            <a:ext cx="274320" cy="10972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820" dirty="0">
                <a:solidFill>
                  <a:srgbClr val="68707A"/>
                </a:solidFill>
              </a:rPr>
              <a:t>M6</a:t>
            </a:r>
            <a:endParaRPr lang="en-US" sz="820" dirty="0"/>
          </a:p>
        </p:txBody>
      </p:sp>
      <p:sp>
        <p:nvSpPr>
          <p:cNvPr id="36" name="Shape 34"/>
          <p:cNvSpPr/>
          <p:nvPr/>
        </p:nvSpPr>
        <p:spPr>
          <a:xfrm>
            <a:off x="749808" y="4315968"/>
            <a:ext cx="7223760" cy="1243584"/>
          </a:xfrm>
          <a:prstGeom prst="roundRect">
            <a:avLst>
              <a:gd name="adj" fmla="val 3676"/>
            </a:avLst>
          </a:prstGeom>
          <a:solidFill>
            <a:srgbClr val="FFFFFF"/>
          </a:solidFill>
          <a:ln w="12700">
            <a:solidFill>
              <a:srgbClr val="D8DDE5"/>
            </a:solidFill>
            <a:prstDash val="solid"/>
          </a:ln>
          <a:effectLst>
            <a:outerShdw sx="100000" sy="100000" kx="0" ky="0" algn="bl" rotWithShape="0" blurRad="12700" dist="5080" dir="2700000">
              <a:srgbClr val="000000">
                <a:alpha val="6000"/>
              </a:srgbClr>
            </a:outerShdw>
          </a:effectLst>
        </p:spPr>
      </p:sp>
      <p:sp>
        <p:nvSpPr>
          <p:cNvPr id="37" name="Text 35"/>
          <p:cNvSpPr/>
          <p:nvPr/>
        </p:nvSpPr>
        <p:spPr>
          <a:xfrm>
            <a:off x="932688" y="4462272"/>
            <a:ext cx="6858000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120" b="1" dirty="0">
                <a:solidFill>
                  <a:srgbClr val="161B22"/>
                </a:solidFill>
              </a:rPr>
              <a:t>Service emphasis</a:t>
            </a:r>
            <a:endParaRPr lang="en-US" sz="1120" dirty="0"/>
          </a:p>
        </p:txBody>
      </p:sp>
      <p:sp>
        <p:nvSpPr>
          <p:cNvPr id="38" name="Shape 36"/>
          <p:cNvSpPr/>
          <p:nvPr/>
        </p:nvSpPr>
        <p:spPr>
          <a:xfrm>
            <a:off x="1005840" y="4773168"/>
            <a:ext cx="1325880" cy="292608"/>
          </a:xfrm>
          <a:prstGeom prst="roundRect">
            <a:avLst>
              <a:gd name="adj" fmla="val 43750"/>
            </a:avLst>
          </a:prstGeom>
          <a:solidFill>
            <a:srgbClr val="FFF3F1"/>
          </a:solidFill>
          <a:ln w="12700">
            <a:solidFill>
              <a:srgbClr val="F0C5C2"/>
            </a:solidFill>
            <a:prstDash val="solid"/>
          </a:ln>
        </p:spPr>
      </p:sp>
      <p:sp>
        <p:nvSpPr>
          <p:cNvPr id="39" name="Text 37"/>
          <p:cNvSpPr/>
          <p:nvPr/>
        </p:nvSpPr>
        <p:spPr>
          <a:xfrm>
            <a:off x="1115568" y="4837176"/>
            <a:ext cx="1106424" cy="1371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1050" b="1" dirty="0">
                <a:solidFill>
                  <a:srgbClr val="E1261C"/>
                </a:solidFill>
              </a:rPr>
              <a:t>Figure pacing</a:t>
            </a:r>
            <a:endParaRPr lang="en-US" sz="1050" dirty="0"/>
          </a:p>
        </p:txBody>
      </p:sp>
      <p:sp>
        <p:nvSpPr>
          <p:cNvPr id="40" name="Shape 38"/>
          <p:cNvSpPr/>
          <p:nvPr/>
        </p:nvSpPr>
        <p:spPr>
          <a:xfrm>
            <a:off x="2523744" y="4773168"/>
            <a:ext cx="1417320" cy="292608"/>
          </a:xfrm>
          <a:prstGeom prst="roundRect">
            <a:avLst>
              <a:gd name="adj" fmla="val 43750"/>
            </a:avLst>
          </a:prstGeom>
          <a:solidFill>
            <a:srgbClr val="EEF4FB"/>
          </a:solidFill>
          <a:ln w="12700">
            <a:solidFill>
              <a:srgbClr val="C5D4E7"/>
            </a:solidFill>
            <a:prstDash val="solid"/>
          </a:ln>
        </p:spPr>
      </p:sp>
      <p:sp>
        <p:nvSpPr>
          <p:cNvPr id="41" name="Text 39"/>
          <p:cNvSpPr/>
          <p:nvPr/>
        </p:nvSpPr>
        <p:spPr>
          <a:xfrm>
            <a:off x="2633472" y="4837176"/>
            <a:ext cx="1197864" cy="1371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1050" b="1" dirty="0">
                <a:solidFill>
                  <a:srgbClr val="2F5C9A"/>
                </a:solidFill>
              </a:rPr>
              <a:t>Icon consistency</a:t>
            </a:r>
            <a:endParaRPr lang="en-US" sz="1050" dirty="0"/>
          </a:p>
        </p:txBody>
      </p:sp>
      <p:sp>
        <p:nvSpPr>
          <p:cNvPr id="42" name="Shape 40"/>
          <p:cNvSpPr/>
          <p:nvPr/>
        </p:nvSpPr>
        <p:spPr>
          <a:xfrm>
            <a:off x="4206240" y="4773168"/>
            <a:ext cx="1664208" cy="292608"/>
          </a:xfrm>
          <a:prstGeom prst="roundRect">
            <a:avLst>
              <a:gd name="adj" fmla="val 43750"/>
            </a:avLst>
          </a:prstGeom>
          <a:solidFill>
            <a:srgbClr val="FFFFFF"/>
          </a:solidFill>
          <a:ln w="12700">
            <a:solidFill>
              <a:srgbClr val="D8DDE5"/>
            </a:solidFill>
            <a:prstDash val="solid"/>
          </a:ln>
        </p:spPr>
      </p:sp>
      <p:sp>
        <p:nvSpPr>
          <p:cNvPr id="43" name="Text 41"/>
          <p:cNvSpPr/>
          <p:nvPr/>
        </p:nvSpPr>
        <p:spPr>
          <a:xfrm>
            <a:off x="4315968" y="4837176"/>
            <a:ext cx="1444752" cy="1371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1050" b="1" dirty="0">
                <a:solidFill>
                  <a:srgbClr val="161B22"/>
                </a:solidFill>
              </a:rPr>
              <a:t>Terminology cleanup</a:t>
            </a:r>
            <a:endParaRPr lang="en-US" sz="1050" dirty="0"/>
          </a:p>
        </p:txBody>
      </p:sp>
      <p:pic>
        <p:nvPicPr>
          <p:cNvPr id="44" name="Image 0" descr="/mnt/data/a_digital_illustration_in_a_vibrant_and_futuristic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162288" y="932688"/>
            <a:ext cx="2377440" cy="5120640"/>
          </a:xfrm>
          <a:prstGeom prst="rect">
            <a:avLst/>
          </a:prstGeom>
        </p:spPr>
      </p:pic>
      <p:sp>
        <p:nvSpPr>
          <p:cNvPr id="25" name="Slide Number Placeholder 0"/>
          <p:cNvSpPr>
            <a:spLocks noGrp="1"/>
          </p:cNvSpPr>
          <p:nvPr>
            <p:ph type="sldNum" sz="quarter" idx="4294967295"/>
          </p:nvPr>
        </p:nvSpPr>
        <p:spPr>
          <a:xfrm>
            <a:off x="11411712" y="6455664"/>
            <a:ext cx="384048" cy="164592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0"/>
            </a:ext>
          </a:extLst>
        </p:spPr>
        <p:txBody>
          <a:bodyPr/>
          <a:lstStyle>
            <a:lvl1pPr>
              <a:defRPr sz="900">
                <a:solidFill>
                  <a:srgbClr val="68707A"/>
                </a:solidFill>
              </a:defRPr>
            </a:lvl1pPr>
          </a:lstStyle>
          <a:p>
            <a:pPr algn="r"/>
            <a:fld id="{F7021451-1387-4CA6-816F-3879F97B5CBC}" type="slidenum">
              <a:rPr b="0" lang="en-US"/>
              <a:t>3</a:t>
            </a:fld>
            <a:endParaRPr lang="en-US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49808" y="310896"/>
            <a:ext cx="2103120" cy="14630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000" b="1" dirty="0">
                <a:solidFill>
                  <a:srgbClr val="E1261C"/>
                </a:solidFill>
              </a:rPr>
              <a:t>CLOSING SAMPLE</a:t>
            </a:r>
            <a:endParaRPr lang="en-US" sz="1000" dirty="0"/>
          </a:p>
        </p:txBody>
      </p:sp>
      <p:sp>
        <p:nvSpPr>
          <p:cNvPr id="3" name="Text 1"/>
          <p:cNvSpPr/>
          <p:nvPr/>
        </p:nvSpPr>
        <p:spPr>
          <a:xfrm>
            <a:off x="749808" y="493776"/>
            <a:ext cx="7040880" cy="31089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2300" b="1" dirty="0">
                <a:solidFill>
                  <a:srgbClr val="161B22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Conference summary ending</a:t>
            </a:r>
            <a:endParaRPr lang="en-US" sz="2300" dirty="0"/>
          </a:p>
        </p:txBody>
      </p:sp>
      <p:sp>
        <p:nvSpPr>
          <p:cNvPr id="4" name="Shape 2"/>
          <p:cNvSpPr/>
          <p:nvPr/>
        </p:nvSpPr>
        <p:spPr>
          <a:xfrm>
            <a:off x="749808" y="1444752"/>
            <a:ext cx="7223760" cy="4023360"/>
          </a:xfrm>
          <a:prstGeom prst="roundRect">
            <a:avLst>
              <a:gd name="adj" fmla="val 1136"/>
            </a:avLst>
          </a:prstGeom>
          <a:solidFill>
            <a:srgbClr val="FFFFFF"/>
          </a:solidFill>
          <a:ln w="12700">
            <a:solidFill>
              <a:srgbClr val="D8DDE5"/>
            </a:solidFill>
            <a:prstDash val="solid"/>
          </a:ln>
          <a:effectLst>
            <a:outerShdw sx="100000" sy="100000" kx="0" ky="0" algn="bl" rotWithShape="0" blurRad="12700" dist="5080" dir="2700000">
              <a:srgbClr val="000000">
                <a:alpha val="6000"/>
              </a:srgbClr>
            </a:outerShdw>
          </a:effectLst>
        </p:spPr>
      </p:sp>
      <p:sp>
        <p:nvSpPr>
          <p:cNvPr id="5" name="Text 3"/>
          <p:cNvSpPr/>
          <p:nvPr/>
        </p:nvSpPr>
        <p:spPr>
          <a:xfrm>
            <a:off x="987552" y="1792224"/>
            <a:ext cx="6355080" cy="69494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2200" b="1" dirty="0">
                <a:solidFill>
                  <a:srgbClr val="161B22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This sample is for thesis work that needs to feel lighter, faster, and easier to follow — while staying scientifically credible.</a:t>
            </a:r>
            <a:endParaRPr lang="en-US" sz="2200" dirty="0"/>
          </a:p>
        </p:txBody>
      </p:sp>
      <p:sp>
        <p:nvSpPr>
          <p:cNvPr id="6" name="Shape 4"/>
          <p:cNvSpPr/>
          <p:nvPr/>
        </p:nvSpPr>
        <p:spPr>
          <a:xfrm>
            <a:off x="987552" y="2743200"/>
            <a:ext cx="1316736" cy="292608"/>
          </a:xfrm>
          <a:prstGeom prst="roundRect">
            <a:avLst>
              <a:gd name="adj" fmla="val 43750"/>
            </a:avLst>
          </a:prstGeom>
          <a:solidFill>
            <a:srgbClr val="FFF3F1"/>
          </a:solidFill>
          <a:ln w="12700">
            <a:solidFill>
              <a:srgbClr val="F0C5C2"/>
            </a:solidFill>
            <a:prstDash val="solid"/>
          </a:ln>
        </p:spPr>
      </p:sp>
      <p:sp>
        <p:nvSpPr>
          <p:cNvPr id="7" name="Text 5"/>
          <p:cNvSpPr/>
          <p:nvPr/>
        </p:nvSpPr>
        <p:spPr>
          <a:xfrm>
            <a:off x="1097280" y="2807208"/>
            <a:ext cx="1097280" cy="1371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1050" b="1" dirty="0">
                <a:solidFill>
                  <a:srgbClr val="E1261C"/>
                </a:solidFill>
              </a:rPr>
              <a:t>Figure pacing</a:t>
            </a:r>
            <a:endParaRPr lang="en-US" sz="1050" dirty="0"/>
          </a:p>
        </p:txBody>
      </p:sp>
      <p:sp>
        <p:nvSpPr>
          <p:cNvPr id="8" name="Shape 6"/>
          <p:cNvSpPr/>
          <p:nvPr/>
        </p:nvSpPr>
        <p:spPr>
          <a:xfrm>
            <a:off x="2487168" y="2743200"/>
            <a:ext cx="1426464" cy="292608"/>
          </a:xfrm>
          <a:prstGeom prst="roundRect">
            <a:avLst>
              <a:gd name="adj" fmla="val 43750"/>
            </a:avLst>
          </a:prstGeom>
          <a:solidFill>
            <a:srgbClr val="EEF4FB"/>
          </a:solidFill>
          <a:ln w="12700">
            <a:solidFill>
              <a:srgbClr val="C5D4E7"/>
            </a:solidFill>
            <a:prstDash val="solid"/>
          </a:ln>
        </p:spPr>
      </p:sp>
      <p:sp>
        <p:nvSpPr>
          <p:cNvPr id="9" name="Text 7"/>
          <p:cNvSpPr/>
          <p:nvPr/>
        </p:nvSpPr>
        <p:spPr>
          <a:xfrm>
            <a:off x="2596896" y="2807208"/>
            <a:ext cx="1207008" cy="1371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1050" b="1" dirty="0">
                <a:solidFill>
                  <a:srgbClr val="2F5C9A"/>
                </a:solidFill>
              </a:rPr>
              <a:t>Icon consistency</a:t>
            </a:r>
            <a:endParaRPr lang="en-US" sz="1050" dirty="0"/>
          </a:p>
        </p:txBody>
      </p:sp>
      <p:sp>
        <p:nvSpPr>
          <p:cNvPr id="10" name="Shape 8"/>
          <p:cNvSpPr/>
          <p:nvPr/>
        </p:nvSpPr>
        <p:spPr>
          <a:xfrm>
            <a:off x="4151376" y="2743200"/>
            <a:ext cx="1664208" cy="292608"/>
          </a:xfrm>
          <a:prstGeom prst="roundRect">
            <a:avLst>
              <a:gd name="adj" fmla="val 43750"/>
            </a:avLst>
          </a:prstGeom>
          <a:solidFill>
            <a:srgbClr val="FFFFFF"/>
          </a:solidFill>
          <a:ln w="12700">
            <a:solidFill>
              <a:srgbClr val="D8DDE5"/>
            </a:solidFill>
            <a:prstDash val="solid"/>
          </a:ln>
        </p:spPr>
      </p:sp>
      <p:sp>
        <p:nvSpPr>
          <p:cNvPr id="11" name="Text 9"/>
          <p:cNvSpPr/>
          <p:nvPr/>
        </p:nvSpPr>
        <p:spPr>
          <a:xfrm>
            <a:off x="4261104" y="2807208"/>
            <a:ext cx="1444752" cy="1371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1050" b="1" dirty="0">
                <a:solidFill>
                  <a:srgbClr val="161B22"/>
                </a:solidFill>
              </a:rPr>
              <a:t>Terminology cleanup</a:t>
            </a:r>
            <a:endParaRPr lang="en-US" sz="1050" dirty="0"/>
          </a:p>
        </p:txBody>
      </p:sp>
      <p:sp>
        <p:nvSpPr>
          <p:cNvPr id="12" name="Text 10"/>
          <p:cNvSpPr/>
          <p:nvPr/>
        </p:nvSpPr>
        <p:spPr>
          <a:xfrm>
            <a:off x="987552" y="3474720"/>
            <a:ext cx="914400" cy="16459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100" b="1" dirty="0">
                <a:solidFill>
                  <a:srgbClr val="E1261C"/>
                </a:solidFill>
              </a:rPr>
              <a:t>Service outcome</a:t>
            </a:r>
            <a:endParaRPr lang="en-US" sz="1100" dirty="0"/>
          </a:p>
        </p:txBody>
      </p:sp>
      <p:sp>
        <p:nvSpPr>
          <p:cNvPr id="13" name="Text 11"/>
          <p:cNvSpPr/>
          <p:nvPr/>
        </p:nvSpPr>
        <p:spPr>
          <a:xfrm>
            <a:off x="987552" y="3721608"/>
            <a:ext cx="6309360" cy="512064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/>
          <a:lstStyle/>
          <a:p>
            <a:pPr indent="0" marL="0">
              <a:buNone/>
            </a:pPr>
            <a:r>
              <a:rPr lang="en-US" sz="1500" dirty="0">
                <a:solidFill>
                  <a:srgbClr val="161B22"/>
                </a:solidFill>
              </a:rPr>
              <a:t>A concise conference deck that distills the thesis into a clean narrative, stronger figure rhythm, and a contribution statement the audience can retain.</a:t>
            </a:r>
            <a:endParaRPr lang="en-US" sz="1500" dirty="0"/>
          </a:p>
        </p:txBody>
      </p:sp>
      <p:sp>
        <p:nvSpPr>
          <p:cNvPr id="14" name="Shape 12"/>
          <p:cNvSpPr/>
          <p:nvPr/>
        </p:nvSpPr>
        <p:spPr>
          <a:xfrm>
            <a:off x="987552" y="4407408"/>
            <a:ext cx="2084832" cy="868680"/>
          </a:xfrm>
          <a:prstGeom prst="roundRect">
            <a:avLst>
              <a:gd name="adj" fmla="val 5263"/>
            </a:avLst>
          </a:prstGeom>
          <a:solidFill>
            <a:srgbClr val="FFFFFF"/>
          </a:solidFill>
          <a:ln w="12700">
            <a:solidFill>
              <a:srgbClr val="D8DDE5"/>
            </a:solidFill>
            <a:prstDash val="solid"/>
          </a:ln>
          <a:effectLst>
            <a:outerShdw sx="100000" sy="100000" kx="0" ky="0" algn="bl" rotWithShape="0" blurRad="12700" dist="5080" dir="2700000">
              <a:srgbClr val="000000">
                <a:alpha val="6000"/>
              </a:srgbClr>
            </a:outerShdw>
          </a:effectLst>
        </p:spPr>
      </p:sp>
      <p:sp>
        <p:nvSpPr>
          <p:cNvPr id="15" name="Shape 13"/>
          <p:cNvSpPr/>
          <p:nvPr/>
        </p:nvSpPr>
        <p:spPr>
          <a:xfrm>
            <a:off x="1243584" y="5020056"/>
            <a:ext cx="1627632" cy="0"/>
          </a:xfrm>
          <a:prstGeom prst="line">
            <a:avLst/>
          </a:prstGeom>
          <a:noFill/>
          <a:ln w="12700">
            <a:solidFill>
              <a:srgbClr val="B7BEC8"/>
            </a:solidFill>
            <a:prstDash val="solid"/>
          </a:ln>
        </p:spPr>
      </p:sp>
      <p:sp>
        <p:nvSpPr>
          <p:cNvPr id="16" name="Shape 14"/>
          <p:cNvSpPr/>
          <p:nvPr/>
        </p:nvSpPr>
        <p:spPr>
          <a:xfrm>
            <a:off x="1243584" y="5065776"/>
            <a:ext cx="0" cy="-45720"/>
          </a:xfrm>
          <a:prstGeom prst="line">
            <a:avLst/>
          </a:prstGeom>
          <a:noFill/>
          <a:ln w="12700">
            <a:solidFill>
              <a:srgbClr val="B7BEC8"/>
            </a:solidFill>
            <a:prstDash val="solid"/>
          </a:ln>
        </p:spPr>
      </p:sp>
      <p:sp>
        <p:nvSpPr>
          <p:cNvPr id="17" name="Shape 15"/>
          <p:cNvSpPr/>
          <p:nvPr/>
        </p:nvSpPr>
        <p:spPr>
          <a:xfrm>
            <a:off x="1467383" y="5059813"/>
            <a:ext cx="366217" cy="-39757"/>
          </a:xfrm>
          <a:prstGeom prst="roundRect">
            <a:avLst>
              <a:gd name="adj" fmla="val -68999"/>
            </a:avLst>
          </a:prstGeom>
          <a:solidFill>
            <a:srgbClr val="D4DAE2"/>
          </a:solidFill>
          <a:ln w="12700">
            <a:solidFill>
              <a:srgbClr val="D4DAE2"/>
            </a:solidFill>
            <a:prstDash val="solid"/>
          </a:ln>
        </p:spPr>
      </p:sp>
      <p:sp>
        <p:nvSpPr>
          <p:cNvPr id="18" name="Text 16"/>
          <p:cNvSpPr/>
          <p:nvPr/>
        </p:nvSpPr>
        <p:spPr>
          <a:xfrm>
            <a:off x="1243584" y="5074920"/>
            <a:ext cx="813816" cy="12801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860" dirty="0">
                <a:solidFill>
                  <a:srgbClr val="68707A"/>
                </a:solidFill>
              </a:rPr>
              <a:t>Chapters</a:t>
            </a:r>
            <a:endParaRPr lang="en-US" sz="860" dirty="0"/>
          </a:p>
        </p:txBody>
      </p:sp>
      <p:sp>
        <p:nvSpPr>
          <p:cNvPr id="19" name="Shape 17"/>
          <p:cNvSpPr/>
          <p:nvPr/>
        </p:nvSpPr>
        <p:spPr>
          <a:xfrm>
            <a:off x="2281199" y="5034368"/>
            <a:ext cx="366217" cy="-14312"/>
          </a:xfrm>
          <a:prstGeom prst="roundRect">
            <a:avLst>
              <a:gd name="adj" fmla="val -191671"/>
            </a:avLst>
          </a:prstGeom>
          <a:solidFill>
            <a:srgbClr val="2F5C9A"/>
          </a:solidFill>
          <a:ln w="12700">
            <a:solidFill>
              <a:srgbClr val="2F5C9A"/>
            </a:solidFill>
            <a:prstDash val="solid"/>
          </a:ln>
        </p:spPr>
      </p:sp>
      <p:sp>
        <p:nvSpPr>
          <p:cNvPr id="20" name="Text 18"/>
          <p:cNvSpPr/>
          <p:nvPr/>
        </p:nvSpPr>
        <p:spPr>
          <a:xfrm>
            <a:off x="2057400" y="5074920"/>
            <a:ext cx="813816" cy="12801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860" dirty="0">
                <a:solidFill>
                  <a:srgbClr val="68707A"/>
                </a:solidFill>
              </a:rPr>
              <a:t>Slides</a:t>
            </a:r>
            <a:endParaRPr lang="en-US" sz="860" dirty="0"/>
          </a:p>
        </p:txBody>
      </p:sp>
      <p:sp>
        <p:nvSpPr>
          <p:cNvPr id="21" name="Shape 19"/>
          <p:cNvSpPr/>
          <p:nvPr/>
        </p:nvSpPr>
        <p:spPr>
          <a:xfrm>
            <a:off x="3364992" y="4407408"/>
            <a:ext cx="2084832" cy="868680"/>
          </a:xfrm>
          <a:prstGeom prst="roundRect">
            <a:avLst>
              <a:gd name="adj" fmla="val 5263"/>
            </a:avLst>
          </a:prstGeom>
          <a:solidFill>
            <a:srgbClr val="FFFFFF"/>
          </a:solidFill>
          <a:ln w="12700">
            <a:solidFill>
              <a:srgbClr val="D8DDE5"/>
            </a:solidFill>
            <a:prstDash val="solid"/>
          </a:ln>
          <a:effectLst>
            <a:outerShdw sx="100000" sy="100000" kx="0" ky="0" algn="bl" rotWithShape="0" blurRad="12700" dist="5080" dir="2700000">
              <a:srgbClr val="000000">
                <a:alpha val="6000"/>
              </a:srgbClr>
            </a:outerShdw>
          </a:effectLst>
        </p:spPr>
      </p:sp>
      <p:sp>
        <p:nvSpPr>
          <p:cNvPr id="22" name="Shape 20"/>
          <p:cNvSpPr/>
          <p:nvPr/>
        </p:nvSpPr>
        <p:spPr>
          <a:xfrm>
            <a:off x="3621024" y="5020056"/>
            <a:ext cx="1627632" cy="0"/>
          </a:xfrm>
          <a:prstGeom prst="line">
            <a:avLst/>
          </a:prstGeom>
          <a:noFill/>
          <a:ln w="12700">
            <a:solidFill>
              <a:srgbClr val="B7BEC8"/>
            </a:solidFill>
            <a:prstDash val="solid"/>
          </a:ln>
        </p:spPr>
      </p:sp>
      <p:sp>
        <p:nvSpPr>
          <p:cNvPr id="23" name="Shape 21"/>
          <p:cNvSpPr/>
          <p:nvPr/>
        </p:nvSpPr>
        <p:spPr>
          <a:xfrm>
            <a:off x="3621024" y="5065776"/>
            <a:ext cx="0" cy="-45720"/>
          </a:xfrm>
          <a:prstGeom prst="line">
            <a:avLst/>
          </a:prstGeom>
          <a:noFill/>
          <a:ln w="12700">
            <a:solidFill>
              <a:srgbClr val="B7BEC8"/>
            </a:solidFill>
            <a:prstDash val="solid"/>
          </a:ln>
        </p:spPr>
      </p:sp>
      <p:sp>
        <p:nvSpPr>
          <p:cNvPr id="24" name="Shape 22"/>
          <p:cNvSpPr/>
          <p:nvPr/>
        </p:nvSpPr>
        <p:spPr>
          <a:xfrm>
            <a:off x="3844823" y="5043548"/>
            <a:ext cx="366217" cy="-23492"/>
          </a:xfrm>
          <a:prstGeom prst="roundRect">
            <a:avLst>
              <a:gd name="adj" fmla="val -116772"/>
            </a:avLst>
          </a:prstGeom>
          <a:solidFill>
            <a:srgbClr val="E1261C"/>
          </a:solidFill>
          <a:ln w="12700">
            <a:solidFill>
              <a:srgbClr val="E1261C"/>
            </a:solidFill>
            <a:prstDash val="solid"/>
          </a:ln>
        </p:spPr>
      </p:sp>
      <p:sp>
        <p:nvSpPr>
          <p:cNvPr id="25" name="Text 23"/>
          <p:cNvSpPr/>
          <p:nvPr/>
        </p:nvSpPr>
        <p:spPr>
          <a:xfrm>
            <a:off x="3621024" y="5074920"/>
            <a:ext cx="813816" cy="12801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860" dirty="0">
                <a:solidFill>
                  <a:srgbClr val="68707A"/>
                </a:solidFill>
              </a:rPr>
              <a:t>Terms</a:t>
            </a:r>
            <a:endParaRPr lang="en-US" sz="860" dirty="0"/>
          </a:p>
        </p:txBody>
      </p:sp>
      <p:sp>
        <p:nvSpPr>
          <p:cNvPr id="26" name="Shape 24"/>
          <p:cNvSpPr/>
          <p:nvPr/>
        </p:nvSpPr>
        <p:spPr>
          <a:xfrm>
            <a:off x="4658639" y="5059813"/>
            <a:ext cx="366217" cy="-39757"/>
          </a:xfrm>
          <a:prstGeom prst="roundRect">
            <a:avLst>
              <a:gd name="adj" fmla="val -68999"/>
            </a:avLst>
          </a:prstGeom>
          <a:solidFill>
            <a:srgbClr val="E8B257"/>
          </a:solidFill>
          <a:ln w="12700">
            <a:solidFill>
              <a:srgbClr val="E8B257"/>
            </a:solidFill>
            <a:prstDash val="solid"/>
          </a:ln>
        </p:spPr>
      </p:sp>
      <p:sp>
        <p:nvSpPr>
          <p:cNvPr id="27" name="Text 25"/>
          <p:cNvSpPr/>
          <p:nvPr/>
        </p:nvSpPr>
        <p:spPr>
          <a:xfrm>
            <a:off x="4434840" y="5074920"/>
            <a:ext cx="813816" cy="12801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860" dirty="0">
                <a:solidFill>
                  <a:srgbClr val="68707A"/>
                </a:solidFill>
              </a:rPr>
              <a:t>Unified</a:t>
            </a:r>
            <a:endParaRPr lang="en-US" sz="860" dirty="0"/>
          </a:p>
        </p:txBody>
      </p:sp>
      <p:sp>
        <p:nvSpPr>
          <p:cNvPr id="28" name="Shape 26"/>
          <p:cNvSpPr/>
          <p:nvPr/>
        </p:nvSpPr>
        <p:spPr>
          <a:xfrm>
            <a:off x="5577840" y="4407408"/>
            <a:ext cx="1737360" cy="868680"/>
          </a:xfrm>
          <a:prstGeom prst="roundRect">
            <a:avLst>
              <a:gd name="adj" fmla="val 5263"/>
            </a:avLst>
          </a:prstGeom>
          <a:solidFill>
            <a:srgbClr val="FFFFFF"/>
          </a:solidFill>
          <a:ln w="12700">
            <a:solidFill>
              <a:srgbClr val="D8DDE5"/>
            </a:solidFill>
            <a:prstDash val="solid"/>
          </a:ln>
          <a:effectLst>
            <a:outerShdw sx="100000" sy="100000" kx="0" ky="0" algn="bl" rotWithShape="0" blurRad="12700" dist="5080" dir="2700000">
              <a:srgbClr val="000000">
                <a:alpha val="6000"/>
              </a:srgbClr>
            </a:outerShdw>
          </a:effectLst>
        </p:spPr>
      </p:sp>
      <p:sp>
        <p:nvSpPr>
          <p:cNvPr id="29" name="Shape 27"/>
          <p:cNvSpPr/>
          <p:nvPr/>
        </p:nvSpPr>
        <p:spPr>
          <a:xfrm>
            <a:off x="5833872" y="5020056"/>
            <a:ext cx="1280160" cy="0"/>
          </a:xfrm>
          <a:prstGeom prst="line">
            <a:avLst/>
          </a:prstGeom>
          <a:noFill/>
          <a:ln w="12700">
            <a:solidFill>
              <a:srgbClr val="B7BEC8"/>
            </a:solidFill>
            <a:prstDash val="solid"/>
          </a:ln>
        </p:spPr>
      </p:sp>
      <p:sp>
        <p:nvSpPr>
          <p:cNvPr id="30" name="Shape 28"/>
          <p:cNvSpPr/>
          <p:nvPr/>
        </p:nvSpPr>
        <p:spPr>
          <a:xfrm>
            <a:off x="5833872" y="5065776"/>
            <a:ext cx="0" cy="-45720"/>
          </a:xfrm>
          <a:prstGeom prst="line">
            <a:avLst/>
          </a:prstGeom>
          <a:noFill/>
          <a:ln w="12700">
            <a:solidFill>
              <a:srgbClr val="B7BEC8"/>
            </a:solidFill>
            <a:prstDash val="solid"/>
          </a:ln>
        </p:spPr>
      </p:sp>
      <p:sp>
        <p:nvSpPr>
          <p:cNvPr id="31" name="Shape 29"/>
          <p:cNvSpPr/>
          <p:nvPr/>
        </p:nvSpPr>
        <p:spPr>
          <a:xfrm>
            <a:off x="6009894" y="5039279"/>
            <a:ext cx="288036" cy="-19223"/>
          </a:xfrm>
          <a:prstGeom prst="roundRect">
            <a:avLst>
              <a:gd name="adj" fmla="val -142704"/>
            </a:avLst>
          </a:prstGeom>
          <a:solidFill>
            <a:srgbClr val="E1261C"/>
          </a:solidFill>
          <a:ln w="12700">
            <a:solidFill>
              <a:srgbClr val="E1261C"/>
            </a:solidFill>
            <a:prstDash val="solid"/>
          </a:ln>
        </p:spPr>
      </p:sp>
      <p:sp>
        <p:nvSpPr>
          <p:cNvPr id="32" name="Text 30"/>
          <p:cNvSpPr/>
          <p:nvPr/>
        </p:nvSpPr>
        <p:spPr>
          <a:xfrm>
            <a:off x="5833872" y="5074920"/>
            <a:ext cx="640080" cy="12801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860" dirty="0">
                <a:solidFill>
                  <a:srgbClr val="68707A"/>
                </a:solidFill>
              </a:rPr>
              <a:t>Panels</a:t>
            </a:r>
            <a:endParaRPr lang="en-US" sz="860" dirty="0"/>
          </a:p>
        </p:txBody>
      </p:sp>
      <p:sp>
        <p:nvSpPr>
          <p:cNvPr id="33" name="Shape 31"/>
          <p:cNvSpPr/>
          <p:nvPr/>
        </p:nvSpPr>
        <p:spPr>
          <a:xfrm>
            <a:off x="6649974" y="5059813"/>
            <a:ext cx="288036" cy="-39757"/>
          </a:xfrm>
          <a:prstGeom prst="roundRect">
            <a:avLst>
              <a:gd name="adj" fmla="val -68999"/>
            </a:avLst>
          </a:prstGeom>
          <a:solidFill>
            <a:srgbClr val="2F5C9A"/>
          </a:solidFill>
          <a:ln w="12700">
            <a:solidFill>
              <a:srgbClr val="2F5C9A"/>
            </a:solidFill>
            <a:prstDash val="solid"/>
          </a:ln>
        </p:spPr>
      </p:sp>
      <p:sp>
        <p:nvSpPr>
          <p:cNvPr id="34" name="Text 32"/>
          <p:cNvSpPr/>
          <p:nvPr/>
        </p:nvSpPr>
        <p:spPr>
          <a:xfrm>
            <a:off x="6473952" y="5074920"/>
            <a:ext cx="640080" cy="12801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860" dirty="0">
                <a:solidFill>
                  <a:srgbClr val="68707A"/>
                </a:solidFill>
              </a:rPr>
              <a:t>Paced</a:t>
            </a:r>
            <a:endParaRPr lang="en-US" sz="860" dirty="0"/>
          </a:p>
        </p:txBody>
      </p:sp>
      <p:pic>
        <p:nvPicPr>
          <p:cNvPr id="35" name="Image 0" descr="/mnt/data/a_digital_illustration_in_a_vibrant_and_futuristic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162288" y="932688"/>
            <a:ext cx="2377440" cy="5120640"/>
          </a:xfrm>
          <a:prstGeom prst="rect">
            <a:avLst/>
          </a:prstGeom>
        </p:spPr>
      </p:pic>
      <p:sp>
        <p:nvSpPr>
          <p:cNvPr id="25" name="Slide Number Placeholder 0"/>
          <p:cNvSpPr>
            <a:spLocks noGrp="1"/>
          </p:cNvSpPr>
          <p:nvPr>
            <p:ph type="sldNum" sz="quarter" idx="4294967295"/>
          </p:nvPr>
        </p:nvSpPr>
        <p:spPr>
          <a:xfrm>
            <a:off x="11411712" y="6455664"/>
            <a:ext cx="384048" cy="164592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0"/>
            </a:ext>
          </a:extLst>
        </p:spPr>
        <p:txBody>
          <a:bodyPr/>
          <a:lstStyle>
            <a:lvl1pPr>
              <a:defRPr sz="900">
                <a:solidFill>
                  <a:srgbClr val="68707A"/>
                </a:solidFill>
              </a:defRPr>
            </a:lvl1pPr>
          </a:lstStyle>
          <a:p>
            <a:pPr algn="r"/>
            <a:fld id="{F7021451-1387-4CA6-816F-3879F97B5CBC}" type="slidenum">
              <a:rPr b="0" lang="en-US"/>
              <a:t>4</a:t>
            </a:fld>
            <a:endParaRPr lang="en-US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ptos Display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4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7" baseType="lpstr">
      <vt:lpstr>Arial</vt:lpstr>
      <vt:lpstr>Calibri</vt:lpstr>
      <vt:lpstr>Office Theme</vt:lpstr>
      <vt:lpstr>Slide 1</vt:lpstr>
      <vt:lpstr>Slide 2</vt:lpstr>
      <vt:lpstr>Slide 3</vt:lpstr>
      <vt:lpstr>Slide 4</vt:lpstr>
    </vt:vector>
  </TitlesOfParts>
  <Company>Research Edit4u Solutions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Conference Deck – Thesis Summary</dc:subject>
  <dc:creator>OpenAI</dc:creator>
  <cp:lastModifiedBy>OpenAI</cp:lastModifiedBy>
  <cp:revision>1</cp:revision>
  <dcterms:created xsi:type="dcterms:W3CDTF">2026-03-23T10:24:52Z</dcterms:created>
  <dcterms:modified xsi:type="dcterms:W3CDTF">2026-03-23T10:24:52Z</dcterms:modified>
</cp:coreProperties>
</file>