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1013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Runs</c:v>
                </c:pt>
              </c:strCache>
            </c:strRef>
          </c:tx>
          <c:spPr>
            <a:solidFill>
              <a:srgbClr val="355E9A"/>
            </a:solidFill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W1</c:v>
                </c:pt>
                <c:pt idx="1">
                  <c:v>W2</c:v>
                </c:pt>
                <c:pt idx="2">
                  <c:v>W3</c:v>
                </c:pt>
                <c:pt idx="3">
                  <c:v>W4</c:v>
                </c:pt>
                <c:pt idx="4">
                  <c:v>W5</c:v>
                </c:pt>
                <c:pt idx="5">
                  <c:v>W6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E-4830-ADD0-F22610D68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000000"/>
                </a:solidFill>
                <a:latin typeface="Aptos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12"/>
          <c:min val="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000000"/>
                </a:solidFill>
                <a:latin typeface="Aptos"/>
              </a:defRPr>
            </a:pPr>
            <a:endParaRPr lang="en-US"/>
          </a:p>
        </c:txPr>
        <c:crossAx val="209473455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 protocol</c:v>
                </c:pt>
              </c:strCache>
            </c:strRef>
          </c:tx>
          <c:spPr>
            <a:ln w="31750" cap="flat">
              <a:solidFill>
                <a:srgbClr val="6A7078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6A7078"/>
              </a:solidFill>
              <a:ln w="9525" cap="flat">
                <a:solidFill>
                  <a:srgbClr val="6A7078"/>
                </a:solidFill>
                <a:prstDash val="solid"/>
                <a:round/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W1</c:v>
                </c:pt>
                <c:pt idx="1">
                  <c:v>W2</c:v>
                </c:pt>
                <c:pt idx="2">
                  <c:v>W3</c:v>
                </c:pt>
                <c:pt idx="3">
                  <c:v>W4</c:v>
                </c:pt>
                <c:pt idx="4">
                  <c:v>W5</c:v>
                </c:pt>
                <c:pt idx="5">
                  <c:v>W6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58</c:v>
                </c:pt>
                <c:pt idx="1">
                  <c:v>61</c:v>
                </c:pt>
                <c:pt idx="2">
                  <c:v>63</c:v>
                </c:pt>
                <c:pt idx="3">
                  <c:v>64</c:v>
                </c:pt>
                <c:pt idx="4">
                  <c:v>65</c:v>
                </c:pt>
                <c:pt idx="5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9B-4A30-96A3-E8A3052221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Revised protocol</c:v>
                </c:pt>
              </c:strCache>
            </c:strRef>
          </c:tx>
          <c:spPr>
            <a:ln w="31750" cap="flat">
              <a:solidFill>
                <a:srgbClr val="F10F0F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F10F0F"/>
              </a:solidFill>
              <a:ln w="9525" cap="flat">
                <a:solidFill>
                  <a:srgbClr val="F10F0F"/>
                </a:solidFill>
                <a:prstDash val="solid"/>
                <a:round/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W1</c:v>
                </c:pt>
                <c:pt idx="1">
                  <c:v>W2</c:v>
                </c:pt>
                <c:pt idx="2">
                  <c:v>W3</c:v>
                </c:pt>
                <c:pt idx="3">
                  <c:v>W4</c:v>
                </c:pt>
                <c:pt idx="4">
                  <c:v>W5</c:v>
                </c:pt>
                <c:pt idx="5">
                  <c:v>W6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59</c:v>
                </c:pt>
                <c:pt idx="1">
                  <c:v>62</c:v>
                </c:pt>
                <c:pt idx="2">
                  <c:v>68</c:v>
                </c:pt>
                <c:pt idx="3">
                  <c:v>74</c:v>
                </c:pt>
                <c:pt idx="4">
                  <c:v>79</c:v>
                </c:pt>
                <c:pt idx="5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9B-4A30-96A3-E8A305222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4"/>
        <c:axId val="2094734552"/>
      </c:line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000000"/>
                </a:solidFill>
                <a:latin typeface="Aptos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85"/>
          <c:min val="5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000000"/>
                </a:solidFill>
                <a:latin typeface="Aptos"/>
              </a:defRPr>
            </a:pPr>
            <a:endParaRPr lang="en-US"/>
          </a:p>
        </c:txPr>
        <c:crossAx val="209473455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050">
              <a:latin typeface="Aptos"/>
              <a:cs typeface="Aptos"/>
            </a:defRPr>
          </a:pPr>
          <a:endParaRPr lang="en-US"/>
        </a:p>
      </c:txPr>
    </c:legend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Yield</c:v>
                </c:pt>
              </c:strCache>
            </c:strRef>
          </c:tx>
          <c:spPr>
            <a:solidFill>
              <a:srgbClr val="355E9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0.4M</c:v>
                </c:pt>
                <c:pt idx="1">
                  <c:v>0.6M</c:v>
                </c:pt>
                <c:pt idx="2">
                  <c:v>0.8M</c:v>
                </c:pt>
                <c:pt idx="3">
                  <c:v>1.0M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</c:v>
                </c:pt>
                <c:pt idx="1">
                  <c:v>74</c:v>
                </c:pt>
                <c:pt idx="2">
                  <c:v>81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94-4A23-8E2D-7C3F4A2FE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000000"/>
                </a:solidFill>
                <a:latin typeface="Aptos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90"/>
          <c:min val="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000000"/>
                </a:solidFill>
                <a:latin typeface="Aptos"/>
              </a:defRPr>
            </a:pPr>
            <a:endParaRPr lang="en-US"/>
          </a:p>
        </c:txPr>
        <c:crossAx val="209473455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23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RE4U logo provided by the user.
- Abstract illustration generated in this conversation (internal asset).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RE4U logo provided by the user.
- Abstract illustration generated in this conversation (internal asset).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RE4U logo provided by the user.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RE4U logo provided by the user.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RE4U logo provided by the user.
- Abstract illustration generated in this conversation (internal asset).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RE4U logo provided by the user.
- Abstract illustration generated in this conversation (internal asset).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RE4U logo provided by the user.
- Abstract illustration generated in this conversation (internal asset).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5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168" cy="6858000"/>
          </a:xfrm>
          <a:prstGeom prst="rect">
            <a:avLst/>
          </a:prstGeom>
          <a:solidFill>
            <a:srgbClr val="F10F0F"/>
          </a:solidFill>
          <a:ln w="12700">
            <a:solidFill>
              <a:srgbClr val="F10F0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" name="Shape 1"/>
          <p:cNvSpPr/>
          <p:nvPr/>
        </p:nvSpPr>
        <p:spPr>
          <a:xfrm>
            <a:off x="201168" y="0"/>
            <a:ext cx="146304" cy="6858000"/>
          </a:xfrm>
          <a:prstGeom prst="rect">
            <a:avLst/>
          </a:prstGeom>
          <a:solidFill>
            <a:srgbClr val="355E9A"/>
          </a:solidFill>
          <a:ln w="12700">
            <a:solidFill>
              <a:srgbClr val="355E9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" name="Shape 2"/>
          <p:cNvSpPr/>
          <p:nvPr/>
        </p:nvSpPr>
        <p:spPr>
          <a:xfrm>
            <a:off x="566928" y="6473952"/>
            <a:ext cx="10972800" cy="0"/>
          </a:xfrm>
          <a:prstGeom prst="line">
            <a:avLst/>
          </a:prstGeom>
          <a:noFill/>
          <a:ln w="12700">
            <a:solidFill>
              <a:srgbClr val="C9CDD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pic>
        <p:nvPicPr>
          <p:cNvPr id="5" name="Image 0" descr="/mnt/data/RE4U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534" y="182880"/>
            <a:ext cx="1126835" cy="5029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045952" y="6501384"/>
            <a:ext cx="43891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A7078"/>
                </a:solidFill>
              </a:rPr>
              <a:t>01</a:t>
            </a:r>
            <a:endParaRPr lang="en-US" sz="1000" dirty="0"/>
          </a:p>
        </p:txBody>
      </p:sp>
      <p:pic>
        <p:nvPicPr>
          <p:cNvPr id="7" name="Image 1" descr="/mnt/data/a_digital_abstract_abstract_art_illustration_visua.png"/>
          <p:cNvPicPr>
            <a:picLocks noChangeAspect="1"/>
          </p:cNvPicPr>
          <p:nvPr/>
        </p:nvPicPr>
        <p:blipFill>
          <a:blip r:embed="rId4"/>
          <a:srcRect t="13754" b="13754"/>
          <a:stretch/>
        </p:blipFill>
        <p:spPr>
          <a:xfrm>
            <a:off x="6629400" y="868680"/>
            <a:ext cx="4709160" cy="512064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9808" y="868680"/>
            <a:ext cx="2377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10F0F"/>
                </a:solidFill>
              </a:rPr>
              <a:t>INTERNAL REVIEW</a:t>
            </a:r>
            <a:endParaRPr lang="en-US" sz="1100" dirty="0"/>
          </a:p>
        </p:txBody>
      </p:sp>
      <p:sp>
        <p:nvSpPr>
          <p:cNvPr id="9" name="Text 5"/>
          <p:cNvSpPr/>
          <p:nvPr/>
        </p:nvSpPr>
        <p:spPr>
          <a:xfrm>
            <a:off x="749808" y="1170432"/>
            <a:ext cx="4572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100" b="1" dirty="0">
                <a:solidFill>
                  <a:srgbClr val="11131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Lab Update</a:t>
            </a:r>
            <a:endParaRPr lang="en-US" sz="3100" dirty="0"/>
          </a:p>
        </p:txBody>
      </p:sp>
      <p:sp>
        <p:nvSpPr>
          <p:cNvPr id="10" name="Text 6"/>
          <p:cNvSpPr/>
          <p:nvPr/>
        </p:nvSpPr>
        <p:spPr>
          <a:xfrm>
            <a:off x="749808" y="1810512"/>
            <a:ext cx="4937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355E9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Catalyst Leaching Efficiency Pilot</a:t>
            </a:r>
            <a:endParaRPr lang="en-US" sz="2000" dirty="0"/>
          </a:p>
        </p:txBody>
      </p:sp>
      <p:sp>
        <p:nvSpPr>
          <p:cNvPr id="11" name="Text 7"/>
          <p:cNvSpPr/>
          <p:nvPr/>
        </p:nvSpPr>
        <p:spPr>
          <a:xfrm>
            <a:off x="768096" y="2139696"/>
            <a:ext cx="5303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6A7078"/>
                </a:solidFill>
              </a:rPr>
              <a:t>Q2 progress review · Materials Recovery Lab · Illustrative sample deck</a:t>
            </a:r>
            <a:endParaRPr lang="en-US" sz="1350" dirty="0"/>
          </a:p>
        </p:txBody>
      </p:sp>
      <p:sp>
        <p:nvSpPr>
          <p:cNvPr id="12" name="Text 8"/>
          <p:cNvSpPr/>
          <p:nvPr/>
        </p:nvSpPr>
        <p:spPr>
          <a:xfrm>
            <a:off x="768096" y="2761488"/>
            <a:ext cx="4892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E343C"/>
                </a:solidFill>
              </a:rPr>
              <a:t>A premium internal update designed to show data clarity, disciplined spacing, and decision-ready structure for technical audiences.</a:t>
            </a: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>
            <a:off x="768096" y="3794760"/>
            <a:ext cx="2560320" cy="0"/>
          </a:xfrm>
          <a:prstGeom prst="line">
            <a:avLst/>
          </a:prstGeom>
          <a:noFill/>
          <a:ln w="27940">
            <a:solidFill>
              <a:srgbClr val="355E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4" name="Text 10"/>
          <p:cNvSpPr/>
          <p:nvPr/>
        </p:nvSpPr>
        <p:spPr>
          <a:xfrm>
            <a:off x="768096" y="4005072"/>
            <a:ext cx="14630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111318"/>
                </a:solidFill>
              </a:rPr>
              <a:t>Review focus</a:t>
            </a:r>
            <a:endParaRPr lang="en-US" sz="1350" dirty="0"/>
          </a:p>
        </p:txBody>
      </p:sp>
      <p:sp>
        <p:nvSpPr>
          <p:cNvPr id="15" name="Shape 11"/>
          <p:cNvSpPr/>
          <p:nvPr/>
        </p:nvSpPr>
        <p:spPr>
          <a:xfrm>
            <a:off x="768096" y="4315968"/>
            <a:ext cx="1847088" cy="347472"/>
          </a:xfrm>
          <a:prstGeom prst="roundRect">
            <a:avLst>
              <a:gd name="adj" fmla="val 15789"/>
            </a:avLst>
          </a:prstGeom>
          <a:solidFill>
            <a:srgbClr val="FFFFFF"/>
          </a:solidFill>
          <a:ln w="12700">
            <a:solidFill>
              <a:srgbClr val="F10F0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6" name="Text 12"/>
          <p:cNvSpPr/>
          <p:nvPr/>
        </p:nvSpPr>
        <p:spPr>
          <a:xfrm>
            <a:off x="896112" y="4425696"/>
            <a:ext cx="157276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111318"/>
                </a:solidFill>
              </a:rPr>
              <a:t>process stability</a:t>
            </a:r>
            <a:endParaRPr lang="en-US" sz="1150" dirty="0"/>
          </a:p>
        </p:txBody>
      </p:sp>
      <p:sp>
        <p:nvSpPr>
          <p:cNvPr id="17" name="Shape 13"/>
          <p:cNvSpPr/>
          <p:nvPr/>
        </p:nvSpPr>
        <p:spPr>
          <a:xfrm>
            <a:off x="2962656" y="4315968"/>
            <a:ext cx="1847088" cy="347472"/>
          </a:xfrm>
          <a:prstGeom prst="roundRect">
            <a:avLst>
              <a:gd name="adj" fmla="val 15789"/>
            </a:avLst>
          </a:prstGeom>
          <a:solidFill>
            <a:srgbClr val="FFFFFF"/>
          </a:solidFill>
          <a:ln w="12700">
            <a:solidFill>
              <a:srgbClr val="355E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8" name="Text 14"/>
          <p:cNvSpPr/>
          <p:nvPr/>
        </p:nvSpPr>
        <p:spPr>
          <a:xfrm>
            <a:off x="3090672" y="4425696"/>
            <a:ext cx="157276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111318"/>
                </a:solidFill>
              </a:rPr>
              <a:t>recovery efficiency</a:t>
            </a:r>
            <a:endParaRPr lang="en-US" sz="1150" dirty="0"/>
          </a:p>
        </p:txBody>
      </p:sp>
      <p:sp>
        <p:nvSpPr>
          <p:cNvPr id="19" name="Shape 15"/>
          <p:cNvSpPr/>
          <p:nvPr/>
        </p:nvSpPr>
        <p:spPr>
          <a:xfrm>
            <a:off x="768096" y="4828032"/>
            <a:ext cx="1847088" cy="347472"/>
          </a:xfrm>
          <a:prstGeom prst="roundRect">
            <a:avLst>
              <a:gd name="adj" fmla="val 15789"/>
            </a:avLst>
          </a:prstGeom>
          <a:solidFill>
            <a:srgbClr val="FFFFFF"/>
          </a:solidFill>
          <a:ln w="12700">
            <a:solidFill>
              <a:srgbClr val="F10F0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0" name="Text 16"/>
          <p:cNvSpPr/>
          <p:nvPr/>
        </p:nvSpPr>
        <p:spPr>
          <a:xfrm>
            <a:off x="896112" y="4937760"/>
            <a:ext cx="157276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111318"/>
                </a:solidFill>
              </a:rPr>
              <a:t>repeatability</a:t>
            </a:r>
            <a:endParaRPr lang="en-US" sz="1150" dirty="0"/>
          </a:p>
        </p:txBody>
      </p:sp>
      <p:sp>
        <p:nvSpPr>
          <p:cNvPr id="21" name="Shape 17"/>
          <p:cNvSpPr/>
          <p:nvPr/>
        </p:nvSpPr>
        <p:spPr>
          <a:xfrm>
            <a:off x="2962656" y="4828032"/>
            <a:ext cx="1847088" cy="347472"/>
          </a:xfrm>
          <a:prstGeom prst="roundRect">
            <a:avLst>
              <a:gd name="adj" fmla="val 15789"/>
            </a:avLst>
          </a:prstGeom>
          <a:solidFill>
            <a:srgbClr val="FFFFFF"/>
          </a:solidFill>
          <a:ln w="12700">
            <a:solidFill>
              <a:srgbClr val="355E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2" name="Text 18"/>
          <p:cNvSpPr/>
          <p:nvPr/>
        </p:nvSpPr>
        <p:spPr>
          <a:xfrm>
            <a:off x="3090672" y="4937760"/>
            <a:ext cx="1572768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111318"/>
                </a:solidFill>
              </a:rPr>
              <a:t>next-cycle decisions</a:t>
            </a:r>
            <a:endParaRPr lang="en-US" sz="1150" dirty="0"/>
          </a:p>
        </p:txBody>
      </p:sp>
      <p:sp>
        <p:nvSpPr>
          <p:cNvPr id="23" name="Text 19"/>
          <p:cNvSpPr/>
          <p:nvPr/>
        </p:nvSpPr>
        <p:spPr>
          <a:xfrm>
            <a:off x="768096" y="5779008"/>
            <a:ext cx="30175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6A7078"/>
                </a:solidFill>
              </a:rPr>
              <a:t>Sample data used for preview purposes only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168" cy="6858000"/>
          </a:xfrm>
          <a:prstGeom prst="rect">
            <a:avLst/>
          </a:prstGeom>
          <a:solidFill>
            <a:srgbClr val="F10F0F"/>
          </a:solidFill>
          <a:ln w="12700">
            <a:solidFill>
              <a:srgbClr val="F10F0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" name="Shape 1"/>
          <p:cNvSpPr/>
          <p:nvPr/>
        </p:nvSpPr>
        <p:spPr>
          <a:xfrm>
            <a:off x="201168" y="0"/>
            <a:ext cx="146304" cy="6858000"/>
          </a:xfrm>
          <a:prstGeom prst="rect">
            <a:avLst/>
          </a:prstGeom>
          <a:solidFill>
            <a:srgbClr val="355E9A"/>
          </a:solidFill>
          <a:ln w="12700">
            <a:solidFill>
              <a:srgbClr val="355E9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" name="Shape 2"/>
          <p:cNvSpPr/>
          <p:nvPr/>
        </p:nvSpPr>
        <p:spPr>
          <a:xfrm>
            <a:off x="566928" y="6473952"/>
            <a:ext cx="10972800" cy="0"/>
          </a:xfrm>
          <a:prstGeom prst="line">
            <a:avLst/>
          </a:prstGeom>
          <a:noFill/>
          <a:ln w="12700">
            <a:solidFill>
              <a:srgbClr val="C9CDD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pic>
        <p:nvPicPr>
          <p:cNvPr id="5" name="Image 0" descr="/mnt/data/RE4U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534" y="182880"/>
            <a:ext cx="1126835" cy="5029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045952" y="6501384"/>
            <a:ext cx="43891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A7078"/>
                </a:solidFill>
              </a:rPr>
              <a:t>02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731520" y="384048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10F0F"/>
                </a:solidFill>
              </a:rPr>
              <a:t>CYCLE OVERVIEW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731520" y="621792"/>
            <a:ext cx="5852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1131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Objective snapshot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749808" y="1078992"/>
            <a:ext cx="784347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6A7078"/>
                </a:solidFill>
              </a:rPr>
              <a:t>Three active workstreams and the operational goals for this reporting window.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682152" y="1732788"/>
            <a:ext cx="3063240" cy="3611880"/>
          </a:xfrm>
          <a:prstGeom prst="roundRect">
            <a:avLst>
              <a:gd name="adj" fmla="val 2388"/>
            </a:avLst>
          </a:prstGeom>
          <a:solidFill>
            <a:srgbClr val="FFFFFF"/>
          </a:solidFill>
          <a:ln w="12700">
            <a:solidFill>
              <a:srgbClr val="D7DCE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1" name="Text 8"/>
          <p:cNvSpPr/>
          <p:nvPr/>
        </p:nvSpPr>
        <p:spPr>
          <a:xfrm>
            <a:off x="1024128" y="2133877"/>
            <a:ext cx="2331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6A7078"/>
                </a:solidFill>
              </a:rPr>
              <a:t>This cycle asks one core question: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80812" y="1104346"/>
            <a:ext cx="1020054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1131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Can recovery efficiency be increased without sacrificing repeatability or extending cycle time?</a:t>
            </a:r>
            <a:endParaRPr lang="en-US" sz="2000" dirty="0"/>
          </a:p>
        </p:txBody>
      </p:sp>
      <p:sp>
        <p:nvSpPr>
          <p:cNvPr id="13" name="Text 10"/>
          <p:cNvSpPr/>
          <p:nvPr/>
        </p:nvSpPr>
        <p:spPr>
          <a:xfrm>
            <a:off x="987552" y="3180034"/>
            <a:ext cx="228600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1363E"/>
                </a:solidFill>
              </a:rPr>
              <a:t>The update focuses on method optimization, equipment consistency, and decision points for the next validation phase.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960120" y="4462272"/>
            <a:ext cx="1645920" cy="0"/>
          </a:xfrm>
          <a:prstGeom prst="line">
            <a:avLst/>
          </a:prstGeom>
          <a:noFill/>
          <a:ln w="26670">
            <a:solidFill>
              <a:srgbClr val="F10F0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5" name="Text 12"/>
          <p:cNvSpPr/>
          <p:nvPr/>
        </p:nvSpPr>
        <p:spPr>
          <a:xfrm>
            <a:off x="960120" y="4681728"/>
            <a:ext cx="239572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55E9A"/>
                </a:solidFill>
              </a:rPr>
              <a:t>Cycle target: ≥80% recovery with &lt;5% run-to-run variance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4160520" y="1737360"/>
            <a:ext cx="6720840" cy="960120"/>
          </a:xfrm>
          <a:prstGeom prst="roundRect">
            <a:avLst>
              <a:gd name="adj" fmla="val 5714"/>
            </a:avLst>
          </a:prstGeom>
          <a:solidFill>
            <a:srgbClr val="FDE9E7"/>
          </a:solidFill>
          <a:ln w="12700">
            <a:solidFill>
              <a:srgbClr val="D7DCE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7" name="Text 14"/>
          <p:cNvSpPr/>
          <p:nvPr/>
        </p:nvSpPr>
        <p:spPr>
          <a:xfrm>
            <a:off x="4379976" y="1956816"/>
            <a:ext cx="411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10F0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01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4937760" y="1816747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31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Chemistry optimization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4946904" y="2157984"/>
            <a:ext cx="26517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60" dirty="0">
                <a:solidFill>
                  <a:srgbClr val="363B43"/>
                </a:solidFill>
              </a:rPr>
              <a:t>Refine acid ratio, contact time, and wash sequence</a:t>
            </a:r>
            <a:endParaRPr lang="en-US" sz="1160" dirty="0"/>
          </a:p>
        </p:txBody>
      </p:sp>
      <p:sp>
        <p:nvSpPr>
          <p:cNvPr id="20" name="Text 17"/>
          <p:cNvSpPr/>
          <p:nvPr/>
        </p:nvSpPr>
        <p:spPr>
          <a:xfrm>
            <a:off x="7818120" y="1993392"/>
            <a:ext cx="2697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60" dirty="0">
                <a:solidFill>
                  <a:srgbClr val="363B43"/>
                </a:solidFill>
              </a:rPr>
              <a:t>Goal: improve mean recovery while keeping reagent use stable.</a:t>
            </a:r>
            <a:endParaRPr lang="en-US" sz="1160" dirty="0"/>
          </a:p>
        </p:txBody>
      </p:sp>
      <p:sp>
        <p:nvSpPr>
          <p:cNvPr id="21" name="Shape 18"/>
          <p:cNvSpPr/>
          <p:nvPr/>
        </p:nvSpPr>
        <p:spPr>
          <a:xfrm>
            <a:off x="4160520" y="2999232"/>
            <a:ext cx="6720840" cy="960120"/>
          </a:xfrm>
          <a:prstGeom prst="roundRect">
            <a:avLst>
              <a:gd name="adj" fmla="val 5714"/>
            </a:avLst>
          </a:prstGeom>
          <a:solidFill>
            <a:srgbClr val="EEF3FB"/>
          </a:solidFill>
          <a:ln w="12700">
            <a:solidFill>
              <a:srgbClr val="D7DCE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2" name="Text 19"/>
          <p:cNvSpPr/>
          <p:nvPr/>
        </p:nvSpPr>
        <p:spPr>
          <a:xfrm>
            <a:off x="4379976" y="3218688"/>
            <a:ext cx="411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355E9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02</a:t>
            </a:r>
            <a:endParaRPr lang="en-US" sz="2200" dirty="0"/>
          </a:p>
        </p:txBody>
      </p:sp>
      <p:sp>
        <p:nvSpPr>
          <p:cNvPr id="23" name="Text 20"/>
          <p:cNvSpPr/>
          <p:nvPr/>
        </p:nvSpPr>
        <p:spPr>
          <a:xfrm>
            <a:off x="4946904" y="3090672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31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Reactor repeatability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4946904" y="3419856"/>
            <a:ext cx="26517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60" dirty="0">
                <a:solidFill>
                  <a:srgbClr val="363B43"/>
                </a:solidFill>
              </a:rPr>
              <a:t>Stabilize agitation and pump calibration between runs</a:t>
            </a:r>
            <a:endParaRPr lang="en-US" sz="1160" dirty="0"/>
          </a:p>
        </p:txBody>
      </p:sp>
      <p:sp>
        <p:nvSpPr>
          <p:cNvPr id="25" name="Text 22"/>
          <p:cNvSpPr/>
          <p:nvPr/>
        </p:nvSpPr>
        <p:spPr>
          <a:xfrm>
            <a:off x="7818120" y="3255264"/>
            <a:ext cx="2697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60" dirty="0">
                <a:solidFill>
                  <a:srgbClr val="363B43"/>
                </a:solidFill>
              </a:rPr>
              <a:t>Goal: reduce variability and isolate equipment-linked drift.</a:t>
            </a:r>
            <a:endParaRPr lang="en-US" sz="1160" dirty="0"/>
          </a:p>
        </p:txBody>
      </p:sp>
      <p:sp>
        <p:nvSpPr>
          <p:cNvPr id="26" name="Shape 23"/>
          <p:cNvSpPr/>
          <p:nvPr/>
        </p:nvSpPr>
        <p:spPr>
          <a:xfrm>
            <a:off x="4160520" y="4261104"/>
            <a:ext cx="6720840" cy="960120"/>
          </a:xfrm>
          <a:prstGeom prst="roundRect">
            <a:avLst>
              <a:gd name="adj" fmla="val 5714"/>
            </a:avLst>
          </a:prstGeom>
          <a:solidFill>
            <a:srgbClr val="FFF5E5"/>
          </a:solidFill>
          <a:ln w="12700">
            <a:solidFill>
              <a:srgbClr val="D7DCE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7" name="Text 24"/>
          <p:cNvSpPr/>
          <p:nvPr/>
        </p:nvSpPr>
        <p:spPr>
          <a:xfrm>
            <a:off x="4379976" y="4480560"/>
            <a:ext cx="411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10F0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03</a:t>
            </a:r>
            <a:endParaRPr lang="en-US" sz="2200" dirty="0"/>
          </a:p>
        </p:txBody>
      </p:sp>
      <p:sp>
        <p:nvSpPr>
          <p:cNvPr id="28" name="Text 25"/>
          <p:cNvSpPr/>
          <p:nvPr/>
        </p:nvSpPr>
        <p:spPr>
          <a:xfrm>
            <a:off x="4937760" y="4361688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31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Analytics &amp; QC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4946904" y="4681728"/>
            <a:ext cx="26517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60" dirty="0">
                <a:solidFill>
                  <a:srgbClr val="363B43"/>
                </a:solidFill>
              </a:rPr>
              <a:t>Tighten moisture checks, sample handling, and ICP queue timing</a:t>
            </a:r>
            <a:endParaRPr lang="en-US" sz="1160" dirty="0"/>
          </a:p>
        </p:txBody>
      </p:sp>
      <p:sp>
        <p:nvSpPr>
          <p:cNvPr id="30" name="Text 27"/>
          <p:cNvSpPr/>
          <p:nvPr/>
        </p:nvSpPr>
        <p:spPr>
          <a:xfrm>
            <a:off x="7818120" y="4517136"/>
            <a:ext cx="2697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60" dirty="0">
                <a:solidFill>
                  <a:srgbClr val="363B43"/>
                </a:solidFill>
              </a:rPr>
              <a:t>Goal: improve confidence in the comparison set.</a:t>
            </a:r>
            <a:endParaRPr lang="en-US" sz="116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168" cy="6858000"/>
          </a:xfrm>
          <a:prstGeom prst="rect">
            <a:avLst/>
          </a:prstGeom>
          <a:solidFill>
            <a:srgbClr val="F10F0F"/>
          </a:solidFill>
          <a:ln w="12700">
            <a:solidFill>
              <a:srgbClr val="F10F0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" name="Shape 1"/>
          <p:cNvSpPr/>
          <p:nvPr/>
        </p:nvSpPr>
        <p:spPr>
          <a:xfrm>
            <a:off x="201168" y="0"/>
            <a:ext cx="146304" cy="6858000"/>
          </a:xfrm>
          <a:prstGeom prst="rect">
            <a:avLst/>
          </a:prstGeom>
          <a:solidFill>
            <a:srgbClr val="355E9A"/>
          </a:solidFill>
          <a:ln w="12700">
            <a:solidFill>
              <a:srgbClr val="355E9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" name="Shape 2"/>
          <p:cNvSpPr/>
          <p:nvPr/>
        </p:nvSpPr>
        <p:spPr>
          <a:xfrm>
            <a:off x="566928" y="6473952"/>
            <a:ext cx="10972800" cy="0"/>
          </a:xfrm>
          <a:prstGeom prst="line">
            <a:avLst/>
          </a:prstGeom>
          <a:noFill/>
          <a:ln w="12700">
            <a:solidFill>
              <a:srgbClr val="C9CDD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pic>
        <p:nvPicPr>
          <p:cNvPr id="5" name="Image 0" descr="/mnt/data/RE4U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534" y="182880"/>
            <a:ext cx="1126835" cy="5029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045952" y="6501384"/>
            <a:ext cx="43891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A7078"/>
                </a:solidFill>
              </a:rPr>
              <a:t>03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731520" y="384048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10F0F"/>
                </a:solidFill>
              </a:rPr>
              <a:t>INTERNAL METRICS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731520" y="621792"/>
            <a:ext cx="5852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1131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Experimental progress dashboard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749808" y="1078992"/>
            <a:ext cx="6035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6A7078"/>
                </a:solidFill>
              </a:rPr>
              <a:t>A compact operating view for the quarter-to-date sample run set.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768096" y="1755648"/>
            <a:ext cx="1856232" cy="1298448"/>
          </a:xfrm>
          <a:prstGeom prst="roundRect">
            <a:avLst>
              <a:gd name="adj" fmla="val 4225"/>
            </a:avLst>
          </a:prstGeom>
          <a:solidFill>
            <a:srgbClr val="FFFFFF"/>
          </a:solidFill>
          <a:ln w="12700">
            <a:solidFill>
              <a:srgbClr val="D7DCE4"/>
            </a:solidFill>
            <a:prstDash val="solid"/>
          </a:ln>
          <a:effectLst>
            <a:outerShdw blurRad="10160" dist="1016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1" name="Text 8"/>
          <p:cNvSpPr/>
          <p:nvPr/>
        </p:nvSpPr>
        <p:spPr>
          <a:xfrm>
            <a:off x="914400" y="1938528"/>
            <a:ext cx="157276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10F0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48</a:t>
            </a:r>
            <a:endParaRPr lang="en-US" sz="3000" dirty="0"/>
          </a:p>
        </p:txBody>
      </p:sp>
      <p:sp>
        <p:nvSpPr>
          <p:cNvPr id="12" name="Text 9"/>
          <p:cNvSpPr/>
          <p:nvPr/>
        </p:nvSpPr>
        <p:spPr>
          <a:xfrm>
            <a:off x="905256" y="2606040"/>
            <a:ext cx="15910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20" dirty="0">
                <a:solidFill>
                  <a:srgbClr val="111318"/>
                </a:solidFill>
              </a:rPr>
              <a:t>Runs completed</a:t>
            </a:r>
            <a:endParaRPr lang="en-US" sz="1220" dirty="0"/>
          </a:p>
        </p:txBody>
      </p:sp>
      <p:sp>
        <p:nvSpPr>
          <p:cNvPr id="13" name="Shape 10"/>
          <p:cNvSpPr/>
          <p:nvPr/>
        </p:nvSpPr>
        <p:spPr>
          <a:xfrm>
            <a:off x="2880360" y="1755648"/>
            <a:ext cx="1856232" cy="1298448"/>
          </a:xfrm>
          <a:prstGeom prst="roundRect">
            <a:avLst>
              <a:gd name="adj" fmla="val 4225"/>
            </a:avLst>
          </a:prstGeom>
          <a:solidFill>
            <a:srgbClr val="FFFFFF"/>
          </a:solidFill>
          <a:ln w="12700">
            <a:solidFill>
              <a:srgbClr val="D7DCE4"/>
            </a:solidFill>
            <a:prstDash val="solid"/>
          </a:ln>
          <a:effectLst>
            <a:outerShdw blurRad="10160" dist="1016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4" name="Text 11"/>
          <p:cNvSpPr/>
          <p:nvPr/>
        </p:nvSpPr>
        <p:spPr>
          <a:xfrm>
            <a:off x="3026664" y="1938528"/>
            <a:ext cx="157276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355E9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126</a:t>
            </a:r>
            <a:endParaRPr lang="en-US" sz="3000" dirty="0"/>
          </a:p>
        </p:txBody>
      </p:sp>
      <p:sp>
        <p:nvSpPr>
          <p:cNvPr id="15" name="Text 12"/>
          <p:cNvSpPr/>
          <p:nvPr/>
        </p:nvSpPr>
        <p:spPr>
          <a:xfrm>
            <a:off x="3017520" y="2606040"/>
            <a:ext cx="15910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20" dirty="0">
                <a:solidFill>
                  <a:srgbClr val="111318"/>
                </a:solidFill>
              </a:rPr>
              <a:t>Samples processed</a:t>
            </a:r>
            <a:endParaRPr lang="en-US" sz="1220" dirty="0"/>
          </a:p>
        </p:txBody>
      </p:sp>
      <p:sp>
        <p:nvSpPr>
          <p:cNvPr id="16" name="Shape 13"/>
          <p:cNvSpPr/>
          <p:nvPr/>
        </p:nvSpPr>
        <p:spPr>
          <a:xfrm>
            <a:off x="4992624" y="1755648"/>
            <a:ext cx="1856232" cy="1298448"/>
          </a:xfrm>
          <a:prstGeom prst="roundRect">
            <a:avLst>
              <a:gd name="adj" fmla="val 4225"/>
            </a:avLst>
          </a:prstGeom>
          <a:solidFill>
            <a:srgbClr val="FFFFFF"/>
          </a:solidFill>
          <a:ln w="12700">
            <a:solidFill>
              <a:srgbClr val="D7DCE4"/>
            </a:solidFill>
            <a:prstDash val="solid"/>
          </a:ln>
          <a:effectLst>
            <a:outerShdw blurRad="10160" dist="1016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7" name="Text 14"/>
          <p:cNvSpPr/>
          <p:nvPr/>
        </p:nvSpPr>
        <p:spPr>
          <a:xfrm>
            <a:off x="5138928" y="1938528"/>
            <a:ext cx="157276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10F0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7</a:t>
            </a:r>
            <a:endParaRPr lang="en-US" sz="3000" dirty="0"/>
          </a:p>
        </p:txBody>
      </p:sp>
      <p:sp>
        <p:nvSpPr>
          <p:cNvPr id="18" name="Text 15"/>
          <p:cNvSpPr/>
          <p:nvPr/>
        </p:nvSpPr>
        <p:spPr>
          <a:xfrm>
            <a:off x="5129784" y="2606040"/>
            <a:ext cx="15910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20" dirty="0">
                <a:solidFill>
                  <a:srgbClr val="111318"/>
                </a:solidFill>
              </a:rPr>
              <a:t>Variables tested</a:t>
            </a:r>
            <a:endParaRPr lang="en-US" sz="1220" dirty="0"/>
          </a:p>
        </p:txBody>
      </p:sp>
      <p:sp>
        <p:nvSpPr>
          <p:cNvPr id="19" name="Shape 16"/>
          <p:cNvSpPr/>
          <p:nvPr/>
        </p:nvSpPr>
        <p:spPr>
          <a:xfrm>
            <a:off x="7104888" y="1755648"/>
            <a:ext cx="1856232" cy="1298448"/>
          </a:xfrm>
          <a:prstGeom prst="roundRect">
            <a:avLst>
              <a:gd name="adj" fmla="val 4225"/>
            </a:avLst>
          </a:prstGeom>
          <a:solidFill>
            <a:srgbClr val="FFFFFF"/>
          </a:solidFill>
          <a:ln w="12700">
            <a:solidFill>
              <a:srgbClr val="D7DCE4"/>
            </a:solidFill>
            <a:prstDash val="solid"/>
          </a:ln>
          <a:effectLst>
            <a:outerShdw blurRad="10160" dist="1016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20" name="Text 17"/>
          <p:cNvSpPr/>
          <p:nvPr/>
        </p:nvSpPr>
        <p:spPr>
          <a:xfrm>
            <a:off x="7251192" y="1938528"/>
            <a:ext cx="157276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355E9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5/6</a:t>
            </a:r>
            <a:endParaRPr lang="en-US" sz="3000" dirty="0"/>
          </a:p>
        </p:txBody>
      </p:sp>
      <p:sp>
        <p:nvSpPr>
          <p:cNvPr id="21" name="Text 18"/>
          <p:cNvSpPr/>
          <p:nvPr/>
        </p:nvSpPr>
        <p:spPr>
          <a:xfrm>
            <a:off x="7242048" y="2606040"/>
            <a:ext cx="15910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20" dirty="0">
                <a:solidFill>
                  <a:srgbClr val="111318"/>
                </a:solidFill>
              </a:rPr>
              <a:t>Milestones closed</a:t>
            </a:r>
            <a:endParaRPr lang="en-US" sz="1220" dirty="0"/>
          </a:p>
        </p:txBody>
      </p:sp>
      <p:sp>
        <p:nvSpPr>
          <p:cNvPr id="22" name="Shape 19"/>
          <p:cNvSpPr/>
          <p:nvPr/>
        </p:nvSpPr>
        <p:spPr>
          <a:xfrm>
            <a:off x="9235440" y="1755648"/>
            <a:ext cx="2240280" cy="1298448"/>
          </a:xfrm>
          <a:prstGeom prst="roundRect">
            <a:avLst>
              <a:gd name="adj" fmla="val 4225"/>
            </a:avLst>
          </a:prstGeom>
          <a:solidFill>
            <a:srgbClr val="F9FAFC"/>
          </a:solidFill>
          <a:ln w="12700">
            <a:solidFill>
              <a:srgbClr val="D7DCE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3" name="Text 20"/>
          <p:cNvSpPr/>
          <p:nvPr/>
        </p:nvSpPr>
        <p:spPr>
          <a:xfrm>
            <a:off x="9418320" y="1975104"/>
            <a:ext cx="1600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20" b="1" dirty="0">
                <a:solidFill>
                  <a:srgbClr val="6A7078"/>
                </a:solidFill>
              </a:rPr>
              <a:t>Recovery window</a:t>
            </a:r>
            <a:endParaRPr lang="en-US" sz="1220" dirty="0"/>
          </a:p>
        </p:txBody>
      </p:sp>
      <p:sp>
        <p:nvSpPr>
          <p:cNvPr id="24" name="Text 21"/>
          <p:cNvSpPr/>
          <p:nvPr/>
        </p:nvSpPr>
        <p:spPr>
          <a:xfrm>
            <a:off x="9418320" y="2249424"/>
            <a:ext cx="15544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1131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58–82%</a:t>
            </a:r>
            <a:endParaRPr lang="en-US" sz="2600" dirty="0"/>
          </a:p>
        </p:txBody>
      </p:sp>
      <p:sp>
        <p:nvSpPr>
          <p:cNvPr id="25" name="Text 22"/>
          <p:cNvSpPr/>
          <p:nvPr/>
        </p:nvSpPr>
        <p:spPr>
          <a:xfrm>
            <a:off x="9418320" y="2651760"/>
            <a:ext cx="1783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70" dirty="0">
                <a:solidFill>
                  <a:srgbClr val="6A7078"/>
                </a:solidFill>
              </a:rPr>
              <a:t>best run under revised wash sequence</a:t>
            </a:r>
            <a:endParaRPr lang="en-US" sz="1070" dirty="0"/>
          </a:p>
        </p:txBody>
      </p:sp>
      <p:sp>
        <p:nvSpPr>
          <p:cNvPr id="26" name="Shape 23"/>
          <p:cNvSpPr/>
          <p:nvPr/>
        </p:nvSpPr>
        <p:spPr>
          <a:xfrm>
            <a:off x="768096" y="3429000"/>
            <a:ext cx="5486400" cy="224028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D7DCE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7" name="Text 24"/>
          <p:cNvSpPr/>
          <p:nvPr/>
        </p:nvSpPr>
        <p:spPr>
          <a:xfrm>
            <a:off x="987552" y="3657600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11318"/>
                </a:solidFill>
              </a:rPr>
              <a:t>Weekly completed runs</a:t>
            </a:r>
            <a:endParaRPr lang="en-US" sz="1450" dirty="0"/>
          </a:p>
        </p:txBody>
      </p:sp>
      <p:graphicFrame>
        <p:nvGraphicFramePr>
          <p:cNvPr id="28" name="Chart 0"/>
          <p:cNvGraphicFramePr/>
          <p:nvPr/>
        </p:nvGraphicFramePr>
        <p:xfrm>
          <a:off x="932688" y="3959352"/>
          <a:ext cx="5074920" cy="141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Shape 25"/>
          <p:cNvSpPr/>
          <p:nvPr/>
        </p:nvSpPr>
        <p:spPr>
          <a:xfrm>
            <a:off x="6446520" y="3429000"/>
            <a:ext cx="5029200" cy="2240280"/>
          </a:xfrm>
          <a:prstGeom prst="roundRect">
            <a:avLst>
              <a:gd name="adj" fmla="val 2449"/>
            </a:avLst>
          </a:prstGeom>
          <a:solidFill>
            <a:srgbClr val="FFFFFF"/>
          </a:solidFill>
          <a:ln w="12700">
            <a:solidFill>
              <a:srgbClr val="D7DCE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0" name="Text 26"/>
          <p:cNvSpPr/>
          <p:nvPr/>
        </p:nvSpPr>
        <p:spPr>
          <a:xfrm>
            <a:off x="6675120" y="3657600"/>
            <a:ext cx="1737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11318"/>
                </a:solidFill>
              </a:rPr>
              <a:t>Milestone status</a:t>
            </a:r>
            <a:endParaRPr lang="en-US" sz="1450" dirty="0"/>
          </a:p>
        </p:txBody>
      </p:sp>
      <p:sp>
        <p:nvSpPr>
          <p:cNvPr id="31" name="Shape 27"/>
          <p:cNvSpPr/>
          <p:nvPr/>
        </p:nvSpPr>
        <p:spPr>
          <a:xfrm>
            <a:off x="6693408" y="4059936"/>
            <a:ext cx="109728" cy="109728"/>
          </a:xfrm>
          <a:prstGeom prst="ellipse">
            <a:avLst/>
          </a:prstGeom>
          <a:solidFill>
            <a:srgbClr val="F10F0F"/>
          </a:solidFill>
          <a:ln w="12700">
            <a:solidFill>
              <a:srgbClr val="F10F0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2" name="Text 28"/>
          <p:cNvSpPr/>
          <p:nvPr/>
        </p:nvSpPr>
        <p:spPr>
          <a:xfrm>
            <a:off x="6894576" y="4041648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60" dirty="0">
                <a:solidFill>
                  <a:srgbClr val="111318"/>
                </a:solidFill>
              </a:rPr>
              <a:t>Method window</a:t>
            </a:r>
            <a:endParaRPr lang="en-US" sz="1160" dirty="0"/>
          </a:p>
        </p:txBody>
      </p:sp>
      <p:sp>
        <p:nvSpPr>
          <p:cNvPr id="33" name="Text 29"/>
          <p:cNvSpPr/>
          <p:nvPr/>
        </p:nvSpPr>
        <p:spPr>
          <a:xfrm>
            <a:off x="8823960" y="4041648"/>
            <a:ext cx="17830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30" dirty="0">
                <a:solidFill>
                  <a:srgbClr val="6A7078"/>
                </a:solidFill>
              </a:rPr>
              <a:t>closed 88%</a:t>
            </a:r>
            <a:endParaRPr lang="en-US" sz="1130" dirty="0"/>
          </a:p>
        </p:txBody>
      </p:sp>
      <p:sp>
        <p:nvSpPr>
          <p:cNvPr id="34" name="Shape 30"/>
          <p:cNvSpPr/>
          <p:nvPr/>
        </p:nvSpPr>
        <p:spPr>
          <a:xfrm>
            <a:off x="6693408" y="4443984"/>
            <a:ext cx="109728" cy="109728"/>
          </a:xfrm>
          <a:prstGeom prst="ellipse">
            <a:avLst/>
          </a:prstGeom>
          <a:solidFill>
            <a:srgbClr val="355E9A"/>
          </a:solidFill>
          <a:ln w="12700">
            <a:solidFill>
              <a:srgbClr val="355E9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5" name="Text 31"/>
          <p:cNvSpPr/>
          <p:nvPr/>
        </p:nvSpPr>
        <p:spPr>
          <a:xfrm>
            <a:off x="6894576" y="4425696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60" dirty="0">
                <a:solidFill>
                  <a:srgbClr val="111318"/>
                </a:solidFill>
              </a:rPr>
              <a:t>Sensor recalibration</a:t>
            </a:r>
            <a:endParaRPr lang="en-US" sz="1160" dirty="0"/>
          </a:p>
        </p:txBody>
      </p:sp>
      <p:sp>
        <p:nvSpPr>
          <p:cNvPr id="36" name="Text 32"/>
          <p:cNvSpPr/>
          <p:nvPr/>
        </p:nvSpPr>
        <p:spPr>
          <a:xfrm>
            <a:off x="8823960" y="4425696"/>
            <a:ext cx="17830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30" dirty="0">
                <a:solidFill>
                  <a:srgbClr val="6A7078"/>
                </a:solidFill>
              </a:rPr>
              <a:t>closed 100%</a:t>
            </a:r>
            <a:endParaRPr lang="en-US" sz="1130" dirty="0"/>
          </a:p>
        </p:txBody>
      </p:sp>
      <p:sp>
        <p:nvSpPr>
          <p:cNvPr id="37" name="Shape 33"/>
          <p:cNvSpPr/>
          <p:nvPr/>
        </p:nvSpPr>
        <p:spPr>
          <a:xfrm>
            <a:off x="6693408" y="4828032"/>
            <a:ext cx="109728" cy="109728"/>
          </a:xfrm>
          <a:prstGeom prst="ellipse">
            <a:avLst/>
          </a:prstGeom>
          <a:solidFill>
            <a:srgbClr val="F10F0F"/>
          </a:solidFill>
          <a:ln w="12700">
            <a:solidFill>
              <a:srgbClr val="F10F0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8" name="Text 34"/>
          <p:cNvSpPr/>
          <p:nvPr/>
        </p:nvSpPr>
        <p:spPr>
          <a:xfrm>
            <a:off x="6894576" y="4809744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60" dirty="0">
                <a:solidFill>
                  <a:srgbClr val="111318"/>
                </a:solidFill>
              </a:rPr>
              <a:t>Feedstock moisture SOP</a:t>
            </a:r>
            <a:endParaRPr lang="en-US" sz="1160" dirty="0"/>
          </a:p>
        </p:txBody>
      </p:sp>
      <p:sp>
        <p:nvSpPr>
          <p:cNvPr id="39" name="Text 35"/>
          <p:cNvSpPr/>
          <p:nvPr/>
        </p:nvSpPr>
        <p:spPr>
          <a:xfrm>
            <a:off x="8823960" y="4809744"/>
            <a:ext cx="17830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30" dirty="0">
                <a:solidFill>
                  <a:srgbClr val="6A7078"/>
                </a:solidFill>
              </a:rPr>
              <a:t>closed 100%</a:t>
            </a:r>
            <a:endParaRPr lang="en-US" sz="1130" dirty="0"/>
          </a:p>
        </p:txBody>
      </p:sp>
      <p:sp>
        <p:nvSpPr>
          <p:cNvPr id="40" name="Shape 36"/>
          <p:cNvSpPr/>
          <p:nvPr/>
        </p:nvSpPr>
        <p:spPr>
          <a:xfrm>
            <a:off x="6693408" y="5212080"/>
            <a:ext cx="109728" cy="109728"/>
          </a:xfrm>
          <a:prstGeom prst="ellipse">
            <a:avLst/>
          </a:prstGeom>
          <a:solidFill>
            <a:srgbClr val="355E9A"/>
          </a:solidFill>
          <a:ln w="12700">
            <a:solidFill>
              <a:srgbClr val="355E9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1" name="Text 37"/>
          <p:cNvSpPr/>
          <p:nvPr/>
        </p:nvSpPr>
        <p:spPr>
          <a:xfrm>
            <a:off x="6894576" y="5193792"/>
            <a:ext cx="19202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60" dirty="0">
                <a:solidFill>
                  <a:srgbClr val="111318"/>
                </a:solidFill>
              </a:rPr>
              <a:t>20 L validation prep</a:t>
            </a:r>
            <a:endParaRPr lang="en-US" sz="1160" dirty="0"/>
          </a:p>
        </p:txBody>
      </p:sp>
      <p:sp>
        <p:nvSpPr>
          <p:cNvPr id="42" name="Text 38"/>
          <p:cNvSpPr/>
          <p:nvPr/>
        </p:nvSpPr>
        <p:spPr>
          <a:xfrm>
            <a:off x="8823960" y="5193792"/>
            <a:ext cx="17830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30" dirty="0">
                <a:solidFill>
                  <a:srgbClr val="6A7078"/>
                </a:solidFill>
              </a:rPr>
              <a:t>in progress 65%</a:t>
            </a:r>
            <a:endParaRPr lang="en-US" sz="1130" dirty="0"/>
          </a:p>
        </p:txBody>
      </p:sp>
      <p:sp>
        <p:nvSpPr>
          <p:cNvPr id="43" name="Text 39"/>
          <p:cNvSpPr/>
          <p:nvPr/>
        </p:nvSpPr>
        <p:spPr>
          <a:xfrm>
            <a:off x="786384" y="5833872"/>
            <a:ext cx="25603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30" i="1" dirty="0">
                <a:solidFill>
                  <a:srgbClr val="6A7078"/>
                </a:solidFill>
              </a:rPr>
              <a:t>Illustrative sample data for website preview</a:t>
            </a:r>
            <a:endParaRPr lang="en-US" sz="103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168" cy="6858000"/>
          </a:xfrm>
          <a:prstGeom prst="rect">
            <a:avLst/>
          </a:prstGeom>
          <a:solidFill>
            <a:srgbClr val="F10F0F"/>
          </a:solidFill>
          <a:ln w="12700">
            <a:solidFill>
              <a:srgbClr val="F10F0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" name="Shape 1"/>
          <p:cNvSpPr/>
          <p:nvPr/>
        </p:nvSpPr>
        <p:spPr>
          <a:xfrm>
            <a:off x="201168" y="0"/>
            <a:ext cx="146304" cy="6858000"/>
          </a:xfrm>
          <a:prstGeom prst="rect">
            <a:avLst/>
          </a:prstGeom>
          <a:solidFill>
            <a:srgbClr val="355E9A"/>
          </a:solidFill>
          <a:ln w="12700">
            <a:solidFill>
              <a:srgbClr val="355E9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" name="Shape 2"/>
          <p:cNvSpPr/>
          <p:nvPr/>
        </p:nvSpPr>
        <p:spPr>
          <a:xfrm>
            <a:off x="566928" y="6473952"/>
            <a:ext cx="10972800" cy="0"/>
          </a:xfrm>
          <a:prstGeom prst="line">
            <a:avLst/>
          </a:prstGeom>
          <a:noFill/>
          <a:ln w="12700">
            <a:solidFill>
              <a:srgbClr val="C9CDD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pic>
        <p:nvPicPr>
          <p:cNvPr id="5" name="Image 0" descr="/mnt/data/RE4U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534" y="182880"/>
            <a:ext cx="1126835" cy="5029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045952" y="6501384"/>
            <a:ext cx="43891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A7078"/>
                </a:solidFill>
              </a:rPr>
              <a:t>04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731520" y="384048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10F0F"/>
                </a:solidFill>
              </a:rPr>
              <a:t>CHART READABILITY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731520" y="621792"/>
            <a:ext cx="5852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1131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Key data trends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749808" y="1078992"/>
            <a:ext cx="6035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6A7078"/>
                </a:solidFill>
              </a:rPr>
              <a:t>Two clean visuals to show signal, direction, and decision relevance.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768096" y="1755648"/>
            <a:ext cx="6720840" cy="4251960"/>
          </a:xfrm>
          <a:prstGeom prst="roundRect">
            <a:avLst>
              <a:gd name="adj" fmla="val 1290"/>
            </a:avLst>
          </a:prstGeom>
          <a:solidFill>
            <a:srgbClr val="FFFFFF"/>
          </a:solidFill>
          <a:ln w="12700">
            <a:solidFill>
              <a:srgbClr val="D7DCE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1" name="Text 8"/>
          <p:cNvSpPr/>
          <p:nvPr/>
        </p:nvSpPr>
        <p:spPr>
          <a:xfrm>
            <a:off x="987552" y="1975104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b="1" dirty="0">
                <a:solidFill>
                  <a:srgbClr val="111318"/>
                </a:solidFill>
              </a:rPr>
              <a:t>Recovery efficiency over time</a:t>
            </a:r>
            <a:endParaRPr lang="en-US" sz="1550" dirty="0"/>
          </a:p>
        </p:txBody>
      </p:sp>
      <p:graphicFrame>
        <p:nvGraphicFramePr>
          <p:cNvPr id="12" name="Chart 0"/>
          <p:cNvGraphicFramePr/>
          <p:nvPr/>
        </p:nvGraphicFramePr>
        <p:xfrm>
          <a:off x="932688" y="2331720"/>
          <a:ext cx="6355080" cy="26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 9"/>
          <p:cNvSpPr/>
          <p:nvPr/>
        </p:nvSpPr>
        <p:spPr>
          <a:xfrm>
            <a:off x="1005840" y="5248656"/>
            <a:ext cx="60807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80" dirty="0">
                <a:solidFill>
                  <a:srgbClr val="333840"/>
                </a:solidFill>
              </a:rPr>
              <a:t>Revised wash sequencing creates a clear separation after Week 3, with both higher yield and a more stable upward slope.</a:t>
            </a:r>
            <a:endParaRPr lang="en-US" sz="1180" dirty="0"/>
          </a:p>
        </p:txBody>
      </p:sp>
      <p:sp>
        <p:nvSpPr>
          <p:cNvPr id="14" name="Shape 10"/>
          <p:cNvSpPr/>
          <p:nvPr/>
        </p:nvSpPr>
        <p:spPr>
          <a:xfrm>
            <a:off x="7726680" y="1435608"/>
            <a:ext cx="4004656" cy="2350008"/>
          </a:xfrm>
          <a:prstGeom prst="roundRect">
            <a:avLst>
              <a:gd name="adj" fmla="val 2703"/>
            </a:avLst>
          </a:prstGeom>
          <a:solidFill>
            <a:srgbClr val="FFFFFF"/>
          </a:solidFill>
          <a:ln w="12700">
            <a:solidFill>
              <a:srgbClr val="D7DCE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5" name="Text 11"/>
          <p:cNvSpPr/>
          <p:nvPr/>
        </p:nvSpPr>
        <p:spPr>
          <a:xfrm>
            <a:off x="7955280" y="1746504"/>
            <a:ext cx="358444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b="1" dirty="0">
                <a:solidFill>
                  <a:srgbClr val="111318"/>
                </a:solidFill>
              </a:rPr>
              <a:t>Yield by acid concentration</a:t>
            </a:r>
            <a:endParaRPr lang="en-US" sz="1480" dirty="0"/>
          </a:p>
        </p:txBody>
      </p:sp>
      <p:graphicFrame>
        <p:nvGraphicFramePr>
          <p:cNvPr id="16" name="Chart 1"/>
          <p:cNvGraphicFramePr/>
          <p:nvPr>
            <p:extLst>
              <p:ext uri="{D42A27DB-BD31-4B8C-83A1-F6EECF244321}">
                <p14:modId xmlns:p14="http://schemas.microsoft.com/office/powerpoint/2010/main" val="3128534441"/>
              </p:ext>
            </p:extLst>
          </p:nvPr>
        </p:nvGraphicFramePr>
        <p:xfrm>
          <a:off x="7882128" y="1975104"/>
          <a:ext cx="3401568" cy="141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 12"/>
          <p:cNvSpPr/>
          <p:nvPr/>
        </p:nvSpPr>
        <p:spPr>
          <a:xfrm>
            <a:off x="7955280" y="3310128"/>
            <a:ext cx="3355848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333840"/>
                </a:solidFill>
              </a:rPr>
              <a:t>Gain above 0.8M is small, suggesting diminishing return beyond the preferred concentration window.</a:t>
            </a:r>
            <a:endParaRPr lang="en-US" sz="1150" dirty="0"/>
          </a:p>
        </p:txBody>
      </p:sp>
      <p:sp>
        <p:nvSpPr>
          <p:cNvPr id="18" name="Shape 13"/>
          <p:cNvSpPr/>
          <p:nvPr/>
        </p:nvSpPr>
        <p:spPr>
          <a:xfrm>
            <a:off x="7726680" y="3968496"/>
            <a:ext cx="3730752" cy="2029968"/>
          </a:xfrm>
          <a:prstGeom prst="roundRect">
            <a:avLst>
              <a:gd name="adj" fmla="val 2703"/>
            </a:avLst>
          </a:prstGeom>
          <a:solidFill>
            <a:srgbClr val="FAFBFC"/>
          </a:solidFill>
          <a:ln w="12700">
            <a:solidFill>
              <a:srgbClr val="D7DCE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9" name="Text 14"/>
          <p:cNvSpPr/>
          <p:nvPr/>
        </p:nvSpPr>
        <p:spPr>
          <a:xfrm>
            <a:off x="7955280" y="4187952"/>
            <a:ext cx="28803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b="1" dirty="0">
                <a:solidFill>
                  <a:srgbClr val="355E9A"/>
                </a:solidFill>
              </a:rPr>
              <a:t>Readout for reviewers</a:t>
            </a:r>
            <a:endParaRPr lang="en-US" sz="1480" dirty="0"/>
          </a:p>
        </p:txBody>
      </p:sp>
      <p:sp>
        <p:nvSpPr>
          <p:cNvPr id="20" name="Shape 15"/>
          <p:cNvSpPr/>
          <p:nvPr/>
        </p:nvSpPr>
        <p:spPr>
          <a:xfrm>
            <a:off x="7973568" y="4553712"/>
            <a:ext cx="100584" cy="100584"/>
          </a:xfrm>
          <a:prstGeom prst="ellipse">
            <a:avLst/>
          </a:prstGeom>
          <a:solidFill>
            <a:srgbClr val="F10F0F"/>
          </a:solidFill>
          <a:ln w="12700">
            <a:solidFill>
              <a:srgbClr val="F10F0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1" name="Text 16"/>
          <p:cNvSpPr/>
          <p:nvPr/>
        </p:nvSpPr>
        <p:spPr>
          <a:xfrm>
            <a:off x="8156448" y="4517136"/>
            <a:ext cx="28803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80" dirty="0">
                <a:solidFill>
                  <a:srgbClr val="111318"/>
                </a:solidFill>
              </a:rPr>
              <a:t>Protocol change is working</a:t>
            </a:r>
            <a:endParaRPr lang="en-US" sz="1180" dirty="0"/>
          </a:p>
        </p:txBody>
      </p:sp>
      <p:sp>
        <p:nvSpPr>
          <p:cNvPr id="22" name="Shape 17"/>
          <p:cNvSpPr/>
          <p:nvPr/>
        </p:nvSpPr>
        <p:spPr>
          <a:xfrm>
            <a:off x="7973568" y="4937760"/>
            <a:ext cx="100584" cy="100584"/>
          </a:xfrm>
          <a:prstGeom prst="ellipse">
            <a:avLst/>
          </a:prstGeom>
          <a:solidFill>
            <a:srgbClr val="355E9A"/>
          </a:solidFill>
          <a:ln w="12700">
            <a:solidFill>
              <a:srgbClr val="355E9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3" name="Text 18"/>
          <p:cNvSpPr/>
          <p:nvPr/>
        </p:nvSpPr>
        <p:spPr>
          <a:xfrm>
            <a:off x="8156448" y="4901184"/>
            <a:ext cx="28803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80" dirty="0">
                <a:solidFill>
                  <a:srgbClr val="111318"/>
                </a:solidFill>
              </a:rPr>
              <a:t>Main trade-off is queue time, not chemistry</a:t>
            </a:r>
            <a:endParaRPr lang="en-US" sz="1180" dirty="0"/>
          </a:p>
        </p:txBody>
      </p:sp>
      <p:sp>
        <p:nvSpPr>
          <p:cNvPr id="24" name="Shape 19"/>
          <p:cNvSpPr/>
          <p:nvPr/>
        </p:nvSpPr>
        <p:spPr>
          <a:xfrm>
            <a:off x="7973568" y="5321808"/>
            <a:ext cx="100584" cy="100584"/>
          </a:xfrm>
          <a:prstGeom prst="ellipse">
            <a:avLst/>
          </a:prstGeom>
          <a:solidFill>
            <a:srgbClr val="F10F0F"/>
          </a:solidFill>
          <a:ln w="12700">
            <a:solidFill>
              <a:srgbClr val="F10F0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5" name="Text 20"/>
          <p:cNvSpPr/>
          <p:nvPr/>
        </p:nvSpPr>
        <p:spPr>
          <a:xfrm>
            <a:off x="8156448" y="5285232"/>
            <a:ext cx="28803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80" dirty="0">
                <a:solidFill>
                  <a:srgbClr val="111318"/>
                </a:solidFill>
              </a:rPr>
              <a:t>0.8M looks like the most efficient setting</a:t>
            </a:r>
            <a:endParaRPr lang="en-US" sz="1180" dirty="0"/>
          </a:p>
        </p:txBody>
      </p:sp>
      <p:sp>
        <p:nvSpPr>
          <p:cNvPr id="26" name="Text 21"/>
          <p:cNvSpPr/>
          <p:nvPr/>
        </p:nvSpPr>
        <p:spPr>
          <a:xfrm>
            <a:off x="7955280" y="5696712"/>
            <a:ext cx="25603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30" i="1" dirty="0">
                <a:solidFill>
                  <a:srgbClr val="6A7078"/>
                </a:solidFill>
              </a:rPr>
              <a:t>Illustrative sample data for website preview</a:t>
            </a:r>
            <a:endParaRPr lang="en-US" sz="103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168" cy="6858000"/>
          </a:xfrm>
          <a:prstGeom prst="rect">
            <a:avLst/>
          </a:prstGeom>
          <a:solidFill>
            <a:srgbClr val="F10F0F"/>
          </a:solidFill>
          <a:ln w="12700">
            <a:solidFill>
              <a:srgbClr val="F10F0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" name="Shape 1"/>
          <p:cNvSpPr/>
          <p:nvPr/>
        </p:nvSpPr>
        <p:spPr>
          <a:xfrm>
            <a:off x="201168" y="0"/>
            <a:ext cx="146304" cy="6858000"/>
          </a:xfrm>
          <a:prstGeom prst="rect">
            <a:avLst/>
          </a:prstGeom>
          <a:solidFill>
            <a:srgbClr val="355E9A"/>
          </a:solidFill>
          <a:ln w="12700">
            <a:solidFill>
              <a:srgbClr val="355E9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" name="Shape 2"/>
          <p:cNvSpPr/>
          <p:nvPr/>
        </p:nvSpPr>
        <p:spPr>
          <a:xfrm>
            <a:off x="566928" y="6473952"/>
            <a:ext cx="10972800" cy="0"/>
          </a:xfrm>
          <a:prstGeom prst="line">
            <a:avLst/>
          </a:prstGeom>
          <a:noFill/>
          <a:ln w="12700">
            <a:solidFill>
              <a:srgbClr val="C9CDD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pic>
        <p:nvPicPr>
          <p:cNvPr id="5" name="Image 0" descr="/mnt/data/RE4U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534" y="182880"/>
            <a:ext cx="1126835" cy="5029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045952" y="6501384"/>
            <a:ext cx="43891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A7078"/>
                </a:solidFill>
              </a:rPr>
              <a:t>05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731520" y="384048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10F0F"/>
                </a:solidFill>
              </a:rPr>
              <a:t>DATA TO ACTION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731520" y="621792"/>
            <a:ext cx="5852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1131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Observations and bottlenecks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749808" y="1078992"/>
            <a:ext cx="6035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6A7078"/>
                </a:solidFill>
              </a:rPr>
              <a:t>What the team can conclude now — and what is slowing the next validation step.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896112" y="1901952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318"/>
                </a:solidFill>
              </a:rPr>
              <a:t>What the data is telling us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005840" y="2505456"/>
            <a:ext cx="256032" cy="0"/>
          </a:xfrm>
          <a:prstGeom prst="line">
            <a:avLst/>
          </a:prstGeom>
          <a:noFill/>
          <a:ln w="30480">
            <a:solidFill>
              <a:srgbClr val="F10F0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2" name="Text 9"/>
          <p:cNvSpPr/>
          <p:nvPr/>
        </p:nvSpPr>
        <p:spPr>
          <a:xfrm>
            <a:off x="1371600" y="2359152"/>
            <a:ext cx="4572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60" dirty="0">
                <a:solidFill>
                  <a:srgbClr val="30363E"/>
                </a:solidFill>
              </a:rPr>
              <a:t>Recovery improved materially after the revised wash sequence was introduced.</a:t>
            </a:r>
            <a:endParaRPr lang="en-US" sz="1260" dirty="0"/>
          </a:p>
        </p:txBody>
      </p:sp>
      <p:sp>
        <p:nvSpPr>
          <p:cNvPr id="13" name="Shape 10"/>
          <p:cNvSpPr/>
          <p:nvPr/>
        </p:nvSpPr>
        <p:spPr>
          <a:xfrm>
            <a:off x="1005840" y="3090672"/>
            <a:ext cx="256032" cy="0"/>
          </a:xfrm>
          <a:prstGeom prst="line">
            <a:avLst/>
          </a:prstGeom>
          <a:noFill/>
          <a:ln w="30480">
            <a:solidFill>
              <a:srgbClr val="355E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4" name="Text 11"/>
          <p:cNvSpPr/>
          <p:nvPr/>
        </p:nvSpPr>
        <p:spPr>
          <a:xfrm>
            <a:off x="1371600" y="2944368"/>
            <a:ext cx="4572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60" dirty="0">
                <a:solidFill>
                  <a:srgbClr val="30363E"/>
                </a:solidFill>
              </a:rPr>
              <a:t>Variance is narrowing, but two runs still indicate equipment-linked drift.</a:t>
            </a:r>
            <a:endParaRPr lang="en-US" sz="1260" dirty="0"/>
          </a:p>
        </p:txBody>
      </p:sp>
      <p:sp>
        <p:nvSpPr>
          <p:cNvPr id="15" name="Shape 12"/>
          <p:cNvSpPr/>
          <p:nvPr/>
        </p:nvSpPr>
        <p:spPr>
          <a:xfrm>
            <a:off x="1005840" y="3675888"/>
            <a:ext cx="256032" cy="0"/>
          </a:xfrm>
          <a:prstGeom prst="line">
            <a:avLst/>
          </a:prstGeom>
          <a:noFill/>
          <a:ln w="30480">
            <a:solidFill>
              <a:srgbClr val="F10F0F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6" name="Text 13"/>
          <p:cNvSpPr/>
          <p:nvPr/>
        </p:nvSpPr>
        <p:spPr>
          <a:xfrm>
            <a:off x="1371600" y="3529584"/>
            <a:ext cx="4572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60" dirty="0">
                <a:solidFill>
                  <a:srgbClr val="30363E"/>
                </a:solidFill>
              </a:rPr>
              <a:t>Higher acid concentration no longer appears to be the main optimization lever.</a:t>
            </a:r>
            <a:endParaRPr lang="en-US" sz="1260" dirty="0"/>
          </a:p>
        </p:txBody>
      </p:sp>
      <p:sp>
        <p:nvSpPr>
          <p:cNvPr id="17" name="Shape 14"/>
          <p:cNvSpPr/>
          <p:nvPr/>
        </p:nvSpPr>
        <p:spPr>
          <a:xfrm>
            <a:off x="1005840" y="4261104"/>
            <a:ext cx="256032" cy="0"/>
          </a:xfrm>
          <a:prstGeom prst="line">
            <a:avLst/>
          </a:prstGeom>
          <a:noFill/>
          <a:ln w="30480">
            <a:solidFill>
              <a:srgbClr val="355E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8" name="Text 15"/>
          <p:cNvSpPr/>
          <p:nvPr/>
        </p:nvSpPr>
        <p:spPr>
          <a:xfrm>
            <a:off x="1371600" y="4114800"/>
            <a:ext cx="4572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60" dirty="0">
                <a:solidFill>
                  <a:srgbClr val="30363E"/>
                </a:solidFill>
              </a:rPr>
              <a:t>Feedstock moisture is now the strongest uncontrolled input remaining in the dataset.</a:t>
            </a:r>
            <a:endParaRPr lang="en-US" sz="1260" dirty="0"/>
          </a:p>
        </p:txBody>
      </p:sp>
      <p:sp>
        <p:nvSpPr>
          <p:cNvPr id="19" name="Shape 16"/>
          <p:cNvSpPr/>
          <p:nvPr/>
        </p:nvSpPr>
        <p:spPr>
          <a:xfrm>
            <a:off x="896112" y="4736592"/>
            <a:ext cx="1828800" cy="0"/>
          </a:xfrm>
          <a:prstGeom prst="line">
            <a:avLst/>
          </a:prstGeom>
          <a:noFill/>
          <a:ln w="26670">
            <a:solidFill>
              <a:srgbClr val="355E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0" name="Text 17"/>
          <p:cNvSpPr/>
          <p:nvPr/>
        </p:nvSpPr>
        <p:spPr>
          <a:xfrm>
            <a:off x="896112" y="4956048"/>
            <a:ext cx="146304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111318"/>
                </a:solidFill>
              </a:rPr>
              <a:t>Risk cluster</a:t>
            </a:r>
            <a:endParaRPr lang="en-US" sz="1320" dirty="0"/>
          </a:p>
        </p:txBody>
      </p:sp>
      <p:sp>
        <p:nvSpPr>
          <p:cNvPr id="21" name="Text 18"/>
          <p:cNvSpPr/>
          <p:nvPr/>
        </p:nvSpPr>
        <p:spPr>
          <a:xfrm>
            <a:off x="1005840" y="5248656"/>
            <a:ext cx="26517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111318"/>
                </a:solidFill>
              </a:rPr>
              <a:t>Instrument calibration drift</a:t>
            </a:r>
            <a:endParaRPr lang="en-US" sz="1120" dirty="0"/>
          </a:p>
        </p:txBody>
      </p:sp>
      <p:sp>
        <p:nvSpPr>
          <p:cNvPr id="22" name="Shape 19"/>
          <p:cNvSpPr/>
          <p:nvPr/>
        </p:nvSpPr>
        <p:spPr>
          <a:xfrm>
            <a:off x="3977640" y="5221224"/>
            <a:ext cx="1143000" cy="182880"/>
          </a:xfrm>
          <a:prstGeom prst="roundRect">
            <a:avLst>
              <a:gd name="adj" fmla="val 20000"/>
            </a:avLst>
          </a:prstGeom>
          <a:solidFill>
            <a:srgbClr val="E9EDF3"/>
          </a:solidFill>
          <a:ln w="12700">
            <a:solidFill>
              <a:srgbClr val="E9EDF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3" name="Shape 20"/>
          <p:cNvSpPr/>
          <p:nvPr/>
        </p:nvSpPr>
        <p:spPr>
          <a:xfrm>
            <a:off x="3977640" y="5221224"/>
            <a:ext cx="914400" cy="182880"/>
          </a:xfrm>
          <a:prstGeom prst="roundRect">
            <a:avLst>
              <a:gd name="adj" fmla="val 20000"/>
            </a:avLst>
          </a:prstGeom>
          <a:solidFill>
            <a:srgbClr val="F10F0F"/>
          </a:solidFill>
          <a:ln w="12700">
            <a:solidFill>
              <a:srgbClr val="F10F0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4" name="Text 21"/>
          <p:cNvSpPr/>
          <p:nvPr/>
        </p:nvSpPr>
        <p:spPr>
          <a:xfrm>
            <a:off x="5230368" y="5239512"/>
            <a:ext cx="5029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80" dirty="0">
                <a:solidFill>
                  <a:srgbClr val="6A7078"/>
                </a:solidFill>
              </a:rPr>
              <a:t>high</a:t>
            </a:r>
            <a:endParaRPr lang="en-US" sz="1080" dirty="0"/>
          </a:p>
        </p:txBody>
      </p:sp>
      <p:sp>
        <p:nvSpPr>
          <p:cNvPr id="25" name="Text 22"/>
          <p:cNvSpPr/>
          <p:nvPr/>
        </p:nvSpPr>
        <p:spPr>
          <a:xfrm>
            <a:off x="1005840" y="5468112"/>
            <a:ext cx="26517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111318"/>
                </a:solidFill>
              </a:rPr>
              <a:t>Inconsistent feedstock moisture</a:t>
            </a:r>
            <a:endParaRPr lang="en-US" sz="1120" dirty="0"/>
          </a:p>
        </p:txBody>
      </p:sp>
      <p:sp>
        <p:nvSpPr>
          <p:cNvPr id="26" name="Shape 23"/>
          <p:cNvSpPr/>
          <p:nvPr/>
        </p:nvSpPr>
        <p:spPr>
          <a:xfrm>
            <a:off x="3977640" y="5440680"/>
            <a:ext cx="749808" cy="182880"/>
          </a:xfrm>
          <a:prstGeom prst="roundRect">
            <a:avLst>
              <a:gd name="adj" fmla="val 20000"/>
            </a:avLst>
          </a:prstGeom>
          <a:solidFill>
            <a:srgbClr val="E9EDF3"/>
          </a:solidFill>
          <a:ln w="12700">
            <a:solidFill>
              <a:srgbClr val="E9EDF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7" name="Shape 24"/>
          <p:cNvSpPr/>
          <p:nvPr/>
        </p:nvSpPr>
        <p:spPr>
          <a:xfrm>
            <a:off x="3977640" y="5440680"/>
            <a:ext cx="566928" cy="182880"/>
          </a:xfrm>
          <a:prstGeom prst="roundRect">
            <a:avLst>
              <a:gd name="adj" fmla="val 20000"/>
            </a:avLst>
          </a:prstGeom>
          <a:solidFill>
            <a:srgbClr val="355E9A"/>
          </a:solidFill>
          <a:ln w="12700">
            <a:solidFill>
              <a:srgbClr val="355E9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8" name="Text 25"/>
          <p:cNvSpPr/>
          <p:nvPr/>
        </p:nvSpPr>
        <p:spPr>
          <a:xfrm>
            <a:off x="5230368" y="5458968"/>
            <a:ext cx="5029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80" dirty="0">
                <a:solidFill>
                  <a:srgbClr val="6A7078"/>
                </a:solidFill>
              </a:rPr>
              <a:t>medium</a:t>
            </a:r>
            <a:endParaRPr lang="en-US" sz="1080" dirty="0"/>
          </a:p>
        </p:txBody>
      </p:sp>
      <p:sp>
        <p:nvSpPr>
          <p:cNvPr id="29" name="Text 26"/>
          <p:cNvSpPr/>
          <p:nvPr/>
        </p:nvSpPr>
        <p:spPr>
          <a:xfrm>
            <a:off x="1005840" y="5687568"/>
            <a:ext cx="26517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111318"/>
                </a:solidFill>
              </a:rPr>
              <a:t>Delayed filter membrane restock</a:t>
            </a:r>
            <a:endParaRPr lang="en-US" sz="1120" dirty="0"/>
          </a:p>
        </p:txBody>
      </p:sp>
      <p:sp>
        <p:nvSpPr>
          <p:cNvPr id="30" name="Shape 27"/>
          <p:cNvSpPr/>
          <p:nvPr/>
        </p:nvSpPr>
        <p:spPr>
          <a:xfrm>
            <a:off x="3977640" y="5660136"/>
            <a:ext cx="749808" cy="182880"/>
          </a:xfrm>
          <a:prstGeom prst="roundRect">
            <a:avLst>
              <a:gd name="adj" fmla="val 20000"/>
            </a:avLst>
          </a:prstGeom>
          <a:solidFill>
            <a:srgbClr val="E9EDF3"/>
          </a:solidFill>
          <a:ln w="12700">
            <a:solidFill>
              <a:srgbClr val="E9EDF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1" name="Shape 28"/>
          <p:cNvSpPr/>
          <p:nvPr/>
        </p:nvSpPr>
        <p:spPr>
          <a:xfrm>
            <a:off x="3977640" y="5660136"/>
            <a:ext cx="566928" cy="182880"/>
          </a:xfrm>
          <a:prstGeom prst="roundRect">
            <a:avLst>
              <a:gd name="adj" fmla="val 20000"/>
            </a:avLst>
          </a:prstGeom>
          <a:solidFill>
            <a:srgbClr val="355E9A"/>
          </a:solidFill>
          <a:ln w="12700">
            <a:solidFill>
              <a:srgbClr val="355E9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2" name="Text 29"/>
          <p:cNvSpPr/>
          <p:nvPr/>
        </p:nvSpPr>
        <p:spPr>
          <a:xfrm>
            <a:off x="5230368" y="5678424"/>
            <a:ext cx="5029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80" dirty="0">
                <a:solidFill>
                  <a:srgbClr val="6A7078"/>
                </a:solidFill>
              </a:rPr>
              <a:t>medium</a:t>
            </a:r>
            <a:endParaRPr lang="en-US" sz="1080" dirty="0"/>
          </a:p>
        </p:txBody>
      </p:sp>
      <p:sp>
        <p:nvSpPr>
          <p:cNvPr id="33" name="Text 30"/>
          <p:cNvSpPr/>
          <p:nvPr/>
        </p:nvSpPr>
        <p:spPr>
          <a:xfrm>
            <a:off x="1005840" y="5907024"/>
            <a:ext cx="26517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111318"/>
                </a:solidFill>
              </a:rPr>
              <a:t>ICP turnaround queue</a:t>
            </a:r>
            <a:endParaRPr lang="en-US" sz="1120" dirty="0"/>
          </a:p>
        </p:txBody>
      </p:sp>
      <p:sp>
        <p:nvSpPr>
          <p:cNvPr id="34" name="Shape 31"/>
          <p:cNvSpPr/>
          <p:nvPr/>
        </p:nvSpPr>
        <p:spPr>
          <a:xfrm>
            <a:off x="3977640" y="5879592"/>
            <a:ext cx="1143000" cy="182880"/>
          </a:xfrm>
          <a:prstGeom prst="roundRect">
            <a:avLst>
              <a:gd name="adj" fmla="val 20000"/>
            </a:avLst>
          </a:prstGeom>
          <a:solidFill>
            <a:srgbClr val="E9EDF3"/>
          </a:solidFill>
          <a:ln w="12700">
            <a:solidFill>
              <a:srgbClr val="E9EDF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5" name="Shape 32"/>
          <p:cNvSpPr/>
          <p:nvPr/>
        </p:nvSpPr>
        <p:spPr>
          <a:xfrm>
            <a:off x="3977640" y="5879592"/>
            <a:ext cx="914400" cy="182880"/>
          </a:xfrm>
          <a:prstGeom prst="roundRect">
            <a:avLst>
              <a:gd name="adj" fmla="val 20000"/>
            </a:avLst>
          </a:prstGeom>
          <a:solidFill>
            <a:srgbClr val="F10F0F"/>
          </a:solidFill>
          <a:ln w="12700">
            <a:solidFill>
              <a:srgbClr val="F10F0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6" name="Text 33"/>
          <p:cNvSpPr/>
          <p:nvPr/>
        </p:nvSpPr>
        <p:spPr>
          <a:xfrm>
            <a:off x="5230368" y="5897880"/>
            <a:ext cx="50292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80" dirty="0">
                <a:solidFill>
                  <a:srgbClr val="6A7078"/>
                </a:solidFill>
              </a:rPr>
              <a:t>high</a:t>
            </a:r>
            <a:endParaRPr lang="en-US" sz="1080" dirty="0"/>
          </a:p>
        </p:txBody>
      </p:sp>
      <p:pic>
        <p:nvPicPr>
          <p:cNvPr id="37" name="Image 1" descr="/mnt/data/a_digital_abstract_illustration_visually_represent.png"/>
          <p:cNvPicPr>
            <a:picLocks noChangeAspect="1"/>
          </p:cNvPicPr>
          <p:nvPr/>
        </p:nvPicPr>
        <p:blipFill>
          <a:blip r:embed="rId4"/>
          <a:srcRect t="6250" b="6250"/>
          <a:stretch/>
        </p:blipFill>
        <p:spPr>
          <a:xfrm>
            <a:off x="6629400" y="1755648"/>
            <a:ext cx="4828032" cy="2816352"/>
          </a:xfrm>
          <a:prstGeom prst="rect">
            <a:avLst/>
          </a:prstGeom>
        </p:spPr>
      </p:pic>
      <p:sp>
        <p:nvSpPr>
          <p:cNvPr id="38" name="Shape 34"/>
          <p:cNvSpPr/>
          <p:nvPr/>
        </p:nvSpPr>
        <p:spPr>
          <a:xfrm>
            <a:off x="6629400" y="4718304"/>
            <a:ext cx="4828032" cy="1517904"/>
          </a:xfrm>
          <a:prstGeom prst="roundRect">
            <a:avLst>
              <a:gd name="adj" fmla="val 3614"/>
            </a:avLst>
          </a:prstGeom>
          <a:solidFill>
            <a:srgbClr val="FBFBFC"/>
          </a:solidFill>
          <a:ln w="12700">
            <a:solidFill>
              <a:srgbClr val="D7DCE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9" name="Text 35"/>
          <p:cNvSpPr/>
          <p:nvPr/>
        </p:nvSpPr>
        <p:spPr>
          <a:xfrm>
            <a:off x="6876288" y="4956048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355E9A"/>
                </a:solidFill>
              </a:rPr>
              <a:t>Interpretation for internal review</a:t>
            </a:r>
            <a:endParaRPr lang="en-US" sz="1500" dirty="0"/>
          </a:p>
        </p:txBody>
      </p:sp>
      <p:sp>
        <p:nvSpPr>
          <p:cNvPr id="40" name="Text 36"/>
          <p:cNvSpPr/>
          <p:nvPr/>
        </p:nvSpPr>
        <p:spPr>
          <a:xfrm>
            <a:off x="6876288" y="5303520"/>
            <a:ext cx="4251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30" dirty="0">
                <a:solidFill>
                  <a:srgbClr val="31373F"/>
                </a:solidFill>
              </a:rPr>
              <a:t>The chemistry path is promising. The next gain will come less from changing reagents and more from controlling execution variables before scale-up.</a:t>
            </a:r>
            <a:endParaRPr lang="en-US" sz="123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168" cy="6858000"/>
          </a:xfrm>
          <a:prstGeom prst="rect">
            <a:avLst/>
          </a:prstGeom>
          <a:solidFill>
            <a:srgbClr val="F10F0F"/>
          </a:solidFill>
          <a:ln w="12700">
            <a:solidFill>
              <a:srgbClr val="F10F0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" name="Shape 1"/>
          <p:cNvSpPr/>
          <p:nvPr/>
        </p:nvSpPr>
        <p:spPr>
          <a:xfrm>
            <a:off x="201168" y="0"/>
            <a:ext cx="146304" cy="6858000"/>
          </a:xfrm>
          <a:prstGeom prst="rect">
            <a:avLst/>
          </a:prstGeom>
          <a:solidFill>
            <a:srgbClr val="355E9A"/>
          </a:solidFill>
          <a:ln w="12700">
            <a:solidFill>
              <a:srgbClr val="355E9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" name="Shape 2"/>
          <p:cNvSpPr/>
          <p:nvPr/>
        </p:nvSpPr>
        <p:spPr>
          <a:xfrm>
            <a:off x="566928" y="6473952"/>
            <a:ext cx="10972800" cy="0"/>
          </a:xfrm>
          <a:prstGeom prst="line">
            <a:avLst/>
          </a:prstGeom>
          <a:noFill/>
          <a:ln w="12700">
            <a:solidFill>
              <a:srgbClr val="C9CDD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pic>
        <p:nvPicPr>
          <p:cNvPr id="5" name="Image 0" descr="/mnt/data/RE4U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534" y="182880"/>
            <a:ext cx="1126835" cy="5029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045952" y="6501384"/>
            <a:ext cx="43891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A7078"/>
                </a:solidFill>
              </a:rPr>
              <a:t>06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731520" y="384048"/>
            <a:ext cx="2011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10F0F"/>
                </a:solidFill>
              </a:rPr>
              <a:t>EXECUTION PLAN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731520" y="621792"/>
            <a:ext cx="5852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1131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Next-step roadmap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749808" y="1078992"/>
            <a:ext cx="6035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6A7078"/>
                </a:solidFill>
              </a:rPr>
              <a:t>Immediate actions, planned validations, and the next visible checkpoint.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1024128" y="3840480"/>
            <a:ext cx="9281160" cy="0"/>
          </a:xfrm>
          <a:prstGeom prst="line">
            <a:avLst/>
          </a:prstGeom>
          <a:noFill/>
          <a:ln w="27940">
            <a:solidFill>
              <a:srgbClr val="D5DBE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1" name="Shape 8"/>
          <p:cNvSpPr/>
          <p:nvPr/>
        </p:nvSpPr>
        <p:spPr>
          <a:xfrm>
            <a:off x="960120" y="3529584"/>
            <a:ext cx="475488" cy="475488"/>
          </a:xfrm>
          <a:prstGeom prst="ellipse">
            <a:avLst/>
          </a:prstGeom>
          <a:solidFill>
            <a:srgbClr val="F10F0F"/>
          </a:solidFill>
          <a:ln w="12700">
            <a:solidFill>
              <a:srgbClr val="F10F0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2" name="Text 9"/>
          <p:cNvSpPr/>
          <p:nvPr/>
        </p:nvSpPr>
        <p:spPr>
          <a:xfrm>
            <a:off x="969264" y="3639312"/>
            <a:ext cx="4572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95528" y="1883664"/>
            <a:ext cx="1691640" cy="1261872"/>
          </a:xfrm>
          <a:prstGeom prst="roundRect">
            <a:avLst>
              <a:gd name="adj" fmla="val 4348"/>
            </a:avLst>
          </a:prstGeom>
          <a:solidFill>
            <a:srgbClr val="FFFFFF"/>
          </a:solidFill>
          <a:ln w="12700">
            <a:solidFill>
              <a:srgbClr val="D7DCE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4" name="Text 11"/>
          <p:cNvSpPr/>
          <p:nvPr/>
        </p:nvSpPr>
        <p:spPr>
          <a:xfrm>
            <a:off x="960120" y="2026227"/>
            <a:ext cx="1325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11131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Lock method window</a:t>
            </a:r>
            <a:endParaRPr lang="en-US" sz="1450" dirty="0"/>
          </a:p>
        </p:txBody>
      </p:sp>
      <p:sp>
        <p:nvSpPr>
          <p:cNvPr id="15" name="Text 12"/>
          <p:cNvSpPr/>
          <p:nvPr/>
        </p:nvSpPr>
        <p:spPr>
          <a:xfrm>
            <a:off x="960120" y="2523744"/>
            <a:ext cx="13258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70" dirty="0">
                <a:solidFill>
                  <a:srgbClr val="333840"/>
                </a:solidFill>
              </a:rPr>
              <a:t>Freeze the 0.8M chemistry setting and standardized wash timing.</a:t>
            </a:r>
            <a:endParaRPr lang="en-US" sz="1070" dirty="0"/>
          </a:p>
        </p:txBody>
      </p:sp>
      <p:sp>
        <p:nvSpPr>
          <p:cNvPr id="16" name="Text 13"/>
          <p:cNvSpPr/>
          <p:nvPr/>
        </p:nvSpPr>
        <p:spPr>
          <a:xfrm>
            <a:off x="905256" y="4142232"/>
            <a:ext cx="603504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70" b="1" dirty="0">
                <a:solidFill>
                  <a:srgbClr val="F10F0F"/>
                </a:solidFill>
              </a:rPr>
              <a:t>Week 1</a:t>
            </a:r>
            <a:endParaRPr lang="en-US" sz="1070" dirty="0"/>
          </a:p>
        </p:txBody>
      </p:sp>
      <p:sp>
        <p:nvSpPr>
          <p:cNvPr id="17" name="Shape 14"/>
          <p:cNvSpPr/>
          <p:nvPr/>
        </p:nvSpPr>
        <p:spPr>
          <a:xfrm>
            <a:off x="3154680" y="3529584"/>
            <a:ext cx="475488" cy="475488"/>
          </a:xfrm>
          <a:prstGeom prst="ellipse">
            <a:avLst/>
          </a:prstGeom>
          <a:solidFill>
            <a:srgbClr val="355E9A"/>
          </a:solidFill>
          <a:ln w="12700">
            <a:solidFill>
              <a:srgbClr val="355E9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8" name="Text 15"/>
          <p:cNvSpPr/>
          <p:nvPr/>
        </p:nvSpPr>
        <p:spPr>
          <a:xfrm>
            <a:off x="3163824" y="3639312"/>
            <a:ext cx="4572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2990088" y="1883664"/>
            <a:ext cx="1691640" cy="1261872"/>
          </a:xfrm>
          <a:prstGeom prst="roundRect">
            <a:avLst>
              <a:gd name="adj" fmla="val 4348"/>
            </a:avLst>
          </a:prstGeom>
          <a:solidFill>
            <a:srgbClr val="FFFFFF"/>
          </a:solidFill>
          <a:ln w="12700">
            <a:solidFill>
              <a:srgbClr val="D7DCE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0" name="Text 17"/>
          <p:cNvSpPr/>
          <p:nvPr/>
        </p:nvSpPr>
        <p:spPr>
          <a:xfrm>
            <a:off x="3140133" y="2022902"/>
            <a:ext cx="1325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11131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Stabilize equipment</a:t>
            </a:r>
            <a:endParaRPr lang="en-US" sz="1450" dirty="0"/>
          </a:p>
        </p:txBody>
      </p:sp>
      <p:sp>
        <p:nvSpPr>
          <p:cNvPr id="21" name="Text 18"/>
          <p:cNvSpPr/>
          <p:nvPr/>
        </p:nvSpPr>
        <p:spPr>
          <a:xfrm>
            <a:off x="3154680" y="2523744"/>
            <a:ext cx="13258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70" dirty="0">
                <a:solidFill>
                  <a:srgbClr val="333840"/>
                </a:solidFill>
              </a:rPr>
              <a:t>Recalibrate pump and install continuous pH logging.</a:t>
            </a:r>
            <a:endParaRPr lang="en-US" sz="1070" dirty="0"/>
          </a:p>
        </p:txBody>
      </p:sp>
      <p:sp>
        <p:nvSpPr>
          <p:cNvPr id="22" name="Text 19"/>
          <p:cNvSpPr/>
          <p:nvPr/>
        </p:nvSpPr>
        <p:spPr>
          <a:xfrm>
            <a:off x="3099816" y="4142232"/>
            <a:ext cx="603504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70" b="1" dirty="0">
                <a:solidFill>
                  <a:srgbClr val="355E9A"/>
                </a:solidFill>
              </a:rPr>
              <a:t>Week 2</a:t>
            </a:r>
            <a:endParaRPr lang="en-US" sz="1070" dirty="0"/>
          </a:p>
        </p:txBody>
      </p:sp>
      <p:sp>
        <p:nvSpPr>
          <p:cNvPr id="23" name="Shape 20"/>
          <p:cNvSpPr/>
          <p:nvPr/>
        </p:nvSpPr>
        <p:spPr>
          <a:xfrm>
            <a:off x="5349240" y="3529584"/>
            <a:ext cx="475488" cy="475488"/>
          </a:xfrm>
          <a:prstGeom prst="ellipse">
            <a:avLst/>
          </a:prstGeom>
          <a:solidFill>
            <a:srgbClr val="F10F0F"/>
          </a:solidFill>
          <a:ln w="12700">
            <a:solidFill>
              <a:srgbClr val="F10F0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4" name="Text 21"/>
          <p:cNvSpPr/>
          <p:nvPr/>
        </p:nvSpPr>
        <p:spPr>
          <a:xfrm>
            <a:off x="5358384" y="3639312"/>
            <a:ext cx="4572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3</a:t>
            </a:r>
            <a:endParaRPr lang="en-US" sz="1600" dirty="0"/>
          </a:p>
        </p:txBody>
      </p:sp>
      <p:sp>
        <p:nvSpPr>
          <p:cNvPr id="25" name="Shape 22"/>
          <p:cNvSpPr/>
          <p:nvPr/>
        </p:nvSpPr>
        <p:spPr>
          <a:xfrm>
            <a:off x="5184648" y="1883664"/>
            <a:ext cx="1691640" cy="1261872"/>
          </a:xfrm>
          <a:prstGeom prst="roundRect">
            <a:avLst>
              <a:gd name="adj" fmla="val 4348"/>
            </a:avLst>
          </a:prstGeom>
          <a:solidFill>
            <a:srgbClr val="FFFFFF"/>
          </a:solidFill>
          <a:ln w="12700">
            <a:solidFill>
              <a:srgbClr val="D7DCE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6" name="Text 23"/>
          <p:cNvSpPr/>
          <p:nvPr/>
        </p:nvSpPr>
        <p:spPr>
          <a:xfrm>
            <a:off x="5349240" y="1992146"/>
            <a:ext cx="1325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11131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Validate at 20 L</a:t>
            </a:r>
            <a:endParaRPr lang="en-US" sz="1450" dirty="0"/>
          </a:p>
        </p:txBody>
      </p:sp>
      <p:sp>
        <p:nvSpPr>
          <p:cNvPr id="27" name="Text 24"/>
          <p:cNvSpPr/>
          <p:nvPr/>
        </p:nvSpPr>
        <p:spPr>
          <a:xfrm>
            <a:off x="5349240" y="2523744"/>
            <a:ext cx="13258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70" dirty="0">
                <a:solidFill>
                  <a:srgbClr val="333840"/>
                </a:solidFill>
              </a:rPr>
              <a:t>Run the scaled batch with duplicate controls and moisture pre-check.</a:t>
            </a:r>
            <a:endParaRPr lang="en-US" sz="1070" dirty="0"/>
          </a:p>
        </p:txBody>
      </p:sp>
      <p:sp>
        <p:nvSpPr>
          <p:cNvPr id="28" name="Text 25"/>
          <p:cNvSpPr/>
          <p:nvPr/>
        </p:nvSpPr>
        <p:spPr>
          <a:xfrm>
            <a:off x="5294376" y="4142232"/>
            <a:ext cx="603504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70" b="1" dirty="0">
                <a:solidFill>
                  <a:srgbClr val="F10F0F"/>
                </a:solidFill>
              </a:rPr>
              <a:t>Week 3</a:t>
            </a:r>
            <a:endParaRPr lang="en-US" sz="1070" dirty="0"/>
          </a:p>
        </p:txBody>
      </p:sp>
      <p:sp>
        <p:nvSpPr>
          <p:cNvPr id="29" name="Shape 26"/>
          <p:cNvSpPr/>
          <p:nvPr/>
        </p:nvSpPr>
        <p:spPr>
          <a:xfrm>
            <a:off x="7543800" y="3529584"/>
            <a:ext cx="475488" cy="475488"/>
          </a:xfrm>
          <a:prstGeom prst="ellipse">
            <a:avLst/>
          </a:prstGeom>
          <a:solidFill>
            <a:srgbClr val="355E9A"/>
          </a:solidFill>
          <a:ln w="12700">
            <a:solidFill>
              <a:srgbClr val="355E9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0" name="Text 27"/>
          <p:cNvSpPr/>
          <p:nvPr/>
        </p:nvSpPr>
        <p:spPr>
          <a:xfrm>
            <a:off x="7552944" y="3639312"/>
            <a:ext cx="45720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</a:t>
            </a:r>
            <a:endParaRPr lang="en-US" sz="1600" dirty="0"/>
          </a:p>
        </p:txBody>
      </p:sp>
      <p:sp>
        <p:nvSpPr>
          <p:cNvPr id="31" name="Shape 28"/>
          <p:cNvSpPr/>
          <p:nvPr/>
        </p:nvSpPr>
        <p:spPr>
          <a:xfrm>
            <a:off x="7379208" y="1883664"/>
            <a:ext cx="1691640" cy="1261872"/>
          </a:xfrm>
          <a:prstGeom prst="roundRect">
            <a:avLst>
              <a:gd name="adj" fmla="val 4348"/>
            </a:avLst>
          </a:prstGeom>
          <a:solidFill>
            <a:srgbClr val="FFFFFF"/>
          </a:solidFill>
          <a:ln w="12700">
            <a:solidFill>
              <a:srgbClr val="D7DCE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2" name="Text 29"/>
          <p:cNvSpPr/>
          <p:nvPr/>
        </p:nvSpPr>
        <p:spPr>
          <a:xfrm>
            <a:off x="7552944" y="2033293"/>
            <a:ext cx="1325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11131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Prepare sponsor pack</a:t>
            </a:r>
            <a:endParaRPr lang="en-US" sz="1450" dirty="0"/>
          </a:p>
        </p:txBody>
      </p:sp>
      <p:sp>
        <p:nvSpPr>
          <p:cNvPr id="33" name="Text 30"/>
          <p:cNvSpPr/>
          <p:nvPr/>
        </p:nvSpPr>
        <p:spPr>
          <a:xfrm>
            <a:off x="7543800" y="2523744"/>
            <a:ext cx="13258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70" dirty="0">
                <a:solidFill>
                  <a:srgbClr val="333840"/>
                </a:solidFill>
              </a:rPr>
              <a:t>Summarize results, risks, and resource case for the next phase.</a:t>
            </a:r>
            <a:endParaRPr lang="en-US" sz="1070" dirty="0"/>
          </a:p>
        </p:txBody>
      </p:sp>
      <p:sp>
        <p:nvSpPr>
          <p:cNvPr id="34" name="Text 31"/>
          <p:cNvSpPr/>
          <p:nvPr/>
        </p:nvSpPr>
        <p:spPr>
          <a:xfrm>
            <a:off x="7488936" y="4142232"/>
            <a:ext cx="603504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70" b="1" dirty="0">
                <a:solidFill>
                  <a:srgbClr val="355E9A"/>
                </a:solidFill>
              </a:rPr>
              <a:t>Week 4</a:t>
            </a:r>
            <a:endParaRPr lang="en-US" sz="1070" dirty="0"/>
          </a:p>
        </p:txBody>
      </p:sp>
      <p:pic>
        <p:nvPicPr>
          <p:cNvPr id="35" name="Image 1" descr="/mnt/data/a_digital_abstract_illustration_visually_represent.png"/>
          <p:cNvPicPr>
            <a:picLocks noChangeAspect="1"/>
          </p:cNvPicPr>
          <p:nvPr/>
        </p:nvPicPr>
        <p:blipFill>
          <a:blip r:embed="rId4"/>
          <a:srcRect t="18235" b="18235"/>
          <a:stretch/>
        </p:blipFill>
        <p:spPr>
          <a:xfrm>
            <a:off x="768096" y="4572000"/>
            <a:ext cx="3108960" cy="1316736"/>
          </a:xfrm>
          <a:prstGeom prst="rect">
            <a:avLst/>
          </a:prstGeom>
        </p:spPr>
      </p:pic>
      <p:sp>
        <p:nvSpPr>
          <p:cNvPr id="36" name="Shape 32"/>
          <p:cNvSpPr/>
          <p:nvPr/>
        </p:nvSpPr>
        <p:spPr>
          <a:xfrm>
            <a:off x="4133088" y="4681728"/>
            <a:ext cx="7315200" cy="1207008"/>
          </a:xfrm>
          <a:prstGeom prst="roundRect">
            <a:avLst>
              <a:gd name="adj" fmla="val 4545"/>
            </a:avLst>
          </a:prstGeom>
          <a:solidFill>
            <a:srgbClr val="F9FAFC"/>
          </a:solidFill>
          <a:ln w="12700">
            <a:solidFill>
              <a:srgbClr val="D7DCE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7" name="Text 33"/>
          <p:cNvSpPr/>
          <p:nvPr/>
        </p:nvSpPr>
        <p:spPr>
          <a:xfrm>
            <a:off x="4389120" y="4901184"/>
            <a:ext cx="26517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355E9A"/>
                </a:solidFill>
              </a:rPr>
              <a:t>Success condition for the next review</a:t>
            </a:r>
            <a:endParaRPr lang="en-US" sz="1500" dirty="0"/>
          </a:p>
        </p:txBody>
      </p:sp>
      <p:sp>
        <p:nvSpPr>
          <p:cNvPr id="38" name="Text 34"/>
          <p:cNvSpPr/>
          <p:nvPr/>
        </p:nvSpPr>
        <p:spPr>
          <a:xfrm>
            <a:off x="4389120" y="5248656"/>
            <a:ext cx="64008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10" dirty="0">
                <a:solidFill>
                  <a:srgbClr val="31373F"/>
                </a:solidFill>
              </a:rPr>
              <a:t>A scaled validation run delivers ≥80% recovery, run-to-run variance drops below 5%, and the team can justify a broader pilot rather than another bench-only iteration.</a:t>
            </a:r>
            <a:endParaRPr lang="en-US" sz="12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168" cy="6858000"/>
          </a:xfrm>
          <a:prstGeom prst="rect">
            <a:avLst/>
          </a:prstGeom>
          <a:solidFill>
            <a:srgbClr val="F10F0F"/>
          </a:solidFill>
          <a:ln w="12700">
            <a:solidFill>
              <a:srgbClr val="F10F0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" name="Shape 1"/>
          <p:cNvSpPr/>
          <p:nvPr/>
        </p:nvSpPr>
        <p:spPr>
          <a:xfrm>
            <a:off x="201168" y="0"/>
            <a:ext cx="146304" cy="6858000"/>
          </a:xfrm>
          <a:prstGeom prst="rect">
            <a:avLst/>
          </a:prstGeom>
          <a:solidFill>
            <a:srgbClr val="355E9A"/>
          </a:solidFill>
          <a:ln w="12700">
            <a:solidFill>
              <a:srgbClr val="355E9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" name="Shape 2"/>
          <p:cNvSpPr/>
          <p:nvPr/>
        </p:nvSpPr>
        <p:spPr>
          <a:xfrm>
            <a:off x="566928" y="6473952"/>
            <a:ext cx="10972800" cy="0"/>
          </a:xfrm>
          <a:prstGeom prst="line">
            <a:avLst/>
          </a:prstGeom>
          <a:noFill/>
          <a:ln w="12700">
            <a:solidFill>
              <a:srgbClr val="C9CDD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pic>
        <p:nvPicPr>
          <p:cNvPr id="5" name="Image 0" descr="/mnt/data/RE4U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534" y="182880"/>
            <a:ext cx="1126835" cy="5029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045952" y="6501384"/>
            <a:ext cx="43891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A7078"/>
                </a:solidFill>
              </a:rPr>
              <a:t>07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7360920" y="0"/>
            <a:ext cx="4830775" cy="6858000"/>
          </a:xfrm>
          <a:prstGeom prst="rect">
            <a:avLst/>
          </a:prstGeom>
          <a:solidFill>
            <a:srgbClr val="355E9A"/>
          </a:solidFill>
          <a:ln w="12700">
            <a:solidFill>
              <a:srgbClr val="355E9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pic>
        <p:nvPicPr>
          <p:cNvPr id="8" name="Image 1" descr="/mnt/data/a_digital_abstract_abstract_art_illustration_visua.png"/>
          <p:cNvPicPr>
            <a:picLocks noChangeAspect="1"/>
          </p:cNvPicPr>
          <p:nvPr/>
        </p:nvPicPr>
        <p:blipFill>
          <a:blip r:embed="rId4"/>
          <a:srcRect t="10976" b="10976"/>
          <a:stretch/>
        </p:blipFill>
        <p:spPr>
          <a:xfrm>
            <a:off x="7543800" y="914400"/>
            <a:ext cx="3749040" cy="438912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9808" y="868680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80" b="1" dirty="0">
                <a:solidFill>
                  <a:srgbClr val="F10F0F"/>
                </a:solidFill>
              </a:rPr>
              <a:t>DECISION / SUPPORT NEEDED</a:t>
            </a:r>
            <a:endParaRPr lang="en-US" sz="1080" dirty="0"/>
          </a:p>
        </p:txBody>
      </p:sp>
      <p:sp>
        <p:nvSpPr>
          <p:cNvPr id="10" name="Text 6"/>
          <p:cNvSpPr/>
          <p:nvPr/>
        </p:nvSpPr>
        <p:spPr>
          <a:xfrm>
            <a:off x="749808" y="1170432"/>
            <a:ext cx="53035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1131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Approve the next validation step</a:t>
            </a:r>
            <a:endParaRPr lang="en-US" sz="3000" dirty="0"/>
          </a:p>
        </p:txBody>
      </p:sp>
      <p:sp>
        <p:nvSpPr>
          <p:cNvPr id="11" name="Text 7"/>
          <p:cNvSpPr/>
          <p:nvPr/>
        </p:nvSpPr>
        <p:spPr>
          <a:xfrm>
            <a:off x="768096" y="1755648"/>
            <a:ext cx="5212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6A7078"/>
                </a:solidFill>
              </a:rPr>
              <a:t>Three decisions will remove the current bottlenecks and keep the program moving.</a:t>
            </a:r>
            <a:endParaRPr lang="en-US" sz="1420" dirty="0"/>
          </a:p>
        </p:txBody>
      </p:sp>
      <p:sp>
        <p:nvSpPr>
          <p:cNvPr id="12" name="Shape 8"/>
          <p:cNvSpPr/>
          <p:nvPr/>
        </p:nvSpPr>
        <p:spPr>
          <a:xfrm>
            <a:off x="768096" y="2359152"/>
            <a:ext cx="5440680" cy="877824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7DCE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3" name="Text 9"/>
          <p:cNvSpPr/>
          <p:nvPr/>
        </p:nvSpPr>
        <p:spPr>
          <a:xfrm>
            <a:off x="969264" y="2578608"/>
            <a:ext cx="411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10F0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01</a:t>
            </a:r>
            <a:endParaRPr lang="en-US" sz="2000" dirty="0"/>
          </a:p>
        </p:txBody>
      </p:sp>
      <p:sp>
        <p:nvSpPr>
          <p:cNvPr id="14" name="Text 10"/>
          <p:cNvSpPr/>
          <p:nvPr/>
        </p:nvSpPr>
        <p:spPr>
          <a:xfrm>
            <a:off x="1463040" y="2523744"/>
            <a:ext cx="2057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b="1" dirty="0">
                <a:solidFill>
                  <a:srgbClr val="11131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Authorize a two-week extension</a:t>
            </a:r>
            <a:endParaRPr lang="en-US" sz="1520" dirty="0"/>
          </a:p>
        </p:txBody>
      </p:sp>
      <p:sp>
        <p:nvSpPr>
          <p:cNvPr id="15" name="Text 11"/>
          <p:cNvSpPr/>
          <p:nvPr/>
        </p:nvSpPr>
        <p:spPr>
          <a:xfrm>
            <a:off x="4005072" y="2523744"/>
            <a:ext cx="1874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333840"/>
                </a:solidFill>
              </a:rPr>
              <a:t>to complete 20 L validation without compressing the QC queue.</a:t>
            </a:r>
            <a:endParaRPr lang="en-US" sz="1120" dirty="0"/>
          </a:p>
        </p:txBody>
      </p:sp>
      <p:sp>
        <p:nvSpPr>
          <p:cNvPr id="16" name="Shape 12"/>
          <p:cNvSpPr/>
          <p:nvPr/>
        </p:nvSpPr>
        <p:spPr>
          <a:xfrm>
            <a:off x="768096" y="3383280"/>
            <a:ext cx="5440680" cy="877824"/>
          </a:xfrm>
          <a:prstGeom prst="roundRect">
            <a:avLst>
              <a:gd name="adj" fmla="val 6250"/>
            </a:avLst>
          </a:prstGeom>
          <a:solidFill>
            <a:srgbClr val="F8FAFD"/>
          </a:solidFill>
          <a:ln w="12700">
            <a:solidFill>
              <a:srgbClr val="D7DCE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7" name="Text 13"/>
          <p:cNvSpPr/>
          <p:nvPr/>
        </p:nvSpPr>
        <p:spPr>
          <a:xfrm>
            <a:off x="969264" y="3602736"/>
            <a:ext cx="411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355E9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02</a:t>
            </a:r>
            <a:endParaRPr lang="en-US" sz="2000" dirty="0"/>
          </a:p>
        </p:txBody>
      </p:sp>
      <p:sp>
        <p:nvSpPr>
          <p:cNvPr id="18" name="Text 14"/>
          <p:cNvSpPr/>
          <p:nvPr/>
        </p:nvSpPr>
        <p:spPr>
          <a:xfrm>
            <a:off x="1463040" y="3547872"/>
            <a:ext cx="2057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b="1" dirty="0">
                <a:solidFill>
                  <a:srgbClr val="11131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Approve replacement pump hardware</a:t>
            </a:r>
            <a:endParaRPr lang="en-US" sz="1520" dirty="0"/>
          </a:p>
        </p:txBody>
      </p:sp>
      <p:sp>
        <p:nvSpPr>
          <p:cNvPr id="19" name="Text 15"/>
          <p:cNvSpPr/>
          <p:nvPr/>
        </p:nvSpPr>
        <p:spPr>
          <a:xfrm>
            <a:off x="4005072" y="3547872"/>
            <a:ext cx="1874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333840"/>
                </a:solidFill>
              </a:rPr>
              <a:t>to eliminate drift observed in two anomalous runs.</a:t>
            </a:r>
            <a:endParaRPr lang="en-US" sz="1120" dirty="0"/>
          </a:p>
        </p:txBody>
      </p:sp>
      <p:sp>
        <p:nvSpPr>
          <p:cNvPr id="20" name="Shape 16"/>
          <p:cNvSpPr/>
          <p:nvPr/>
        </p:nvSpPr>
        <p:spPr>
          <a:xfrm>
            <a:off x="768096" y="4407408"/>
            <a:ext cx="5440680" cy="877824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7DCE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1" name="Text 17"/>
          <p:cNvSpPr/>
          <p:nvPr/>
        </p:nvSpPr>
        <p:spPr>
          <a:xfrm>
            <a:off x="969264" y="4626864"/>
            <a:ext cx="411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10F0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03</a:t>
            </a:r>
            <a:endParaRPr lang="en-US" sz="2000" dirty="0"/>
          </a:p>
        </p:txBody>
      </p:sp>
      <p:sp>
        <p:nvSpPr>
          <p:cNvPr id="22" name="Text 18"/>
          <p:cNvSpPr/>
          <p:nvPr/>
        </p:nvSpPr>
        <p:spPr>
          <a:xfrm>
            <a:off x="1463040" y="4572000"/>
            <a:ext cx="2057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b="1" dirty="0">
                <a:solidFill>
                  <a:srgbClr val="11131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Release the consumables budget</a:t>
            </a:r>
            <a:endParaRPr lang="en-US" sz="1520" dirty="0"/>
          </a:p>
        </p:txBody>
      </p:sp>
      <p:sp>
        <p:nvSpPr>
          <p:cNvPr id="23" name="Text 19"/>
          <p:cNvSpPr/>
          <p:nvPr/>
        </p:nvSpPr>
        <p:spPr>
          <a:xfrm>
            <a:off x="4005072" y="4572000"/>
            <a:ext cx="1874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333840"/>
                </a:solidFill>
              </a:rPr>
              <a:t>for membrane restock and duplicate calibration standards.</a:t>
            </a:r>
            <a:endParaRPr lang="en-US" sz="1120" dirty="0"/>
          </a:p>
        </p:txBody>
      </p:sp>
      <p:sp>
        <p:nvSpPr>
          <p:cNvPr id="24" name="Shape 20"/>
          <p:cNvSpPr/>
          <p:nvPr/>
        </p:nvSpPr>
        <p:spPr>
          <a:xfrm>
            <a:off x="768096" y="5577840"/>
            <a:ext cx="2011680" cy="0"/>
          </a:xfrm>
          <a:prstGeom prst="line">
            <a:avLst/>
          </a:prstGeom>
          <a:noFill/>
          <a:ln w="26670">
            <a:solidFill>
              <a:srgbClr val="355E9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5" name="Text 21"/>
          <p:cNvSpPr/>
          <p:nvPr/>
        </p:nvSpPr>
        <p:spPr>
          <a:xfrm>
            <a:off x="768096" y="5760720"/>
            <a:ext cx="14630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70" b="1" dirty="0">
                <a:solidFill>
                  <a:srgbClr val="111318"/>
                </a:solidFill>
              </a:rPr>
              <a:t>Closing note</a:t>
            </a:r>
            <a:endParaRPr lang="en-US" sz="1270" dirty="0"/>
          </a:p>
        </p:txBody>
      </p:sp>
      <p:sp>
        <p:nvSpPr>
          <p:cNvPr id="26" name="Text 22"/>
          <p:cNvSpPr/>
          <p:nvPr/>
        </p:nvSpPr>
        <p:spPr>
          <a:xfrm>
            <a:off x="768095" y="6035040"/>
            <a:ext cx="5549577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31373F"/>
                </a:solidFill>
              </a:rPr>
              <a:t>The data now supports moving from bench optimization to controlled validation. With modest operational support, the team can convert a promising signal into a credible internal decision case.</a:t>
            </a:r>
            <a:endParaRPr lang="en-US" sz="1250" dirty="0"/>
          </a:p>
        </p:txBody>
      </p:sp>
      <p:sp>
        <p:nvSpPr>
          <p:cNvPr id="27" name="Text 23"/>
          <p:cNvSpPr/>
          <p:nvPr/>
        </p:nvSpPr>
        <p:spPr>
          <a:xfrm>
            <a:off x="8247888" y="5760720"/>
            <a:ext cx="25603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RE4U sample deck • illustrative data</a:t>
            </a:r>
            <a:endParaRPr lang="en-US" sz="1150" dirty="0"/>
          </a:p>
        </p:txBody>
      </p:sp>
      <p:sp>
        <p:nvSpPr>
          <p:cNvPr id="28" name="Text 24"/>
          <p:cNvSpPr/>
          <p:nvPr/>
        </p:nvSpPr>
        <p:spPr>
          <a:xfrm>
            <a:off x="8247888" y="6016752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7EDF7"/>
                </a:solidFill>
              </a:rPr>
              <a:t>Premium internal review styling with disciplined spacing, clear chart logic, and executive-ready hierarchy.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874</Words>
  <Application>Microsoft Office PowerPoint</Application>
  <PresentationFormat>Widescreen</PresentationFormat>
  <Paragraphs>144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Review – Lab Update</dc:title>
  <dc:subject>RE4U Internal Review - Lab Update sample deck</dc:subject>
  <dc:creator>OpenAI</dc:creator>
  <cp:lastModifiedBy>editor</cp:lastModifiedBy>
  <cp:revision>2</cp:revision>
  <dcterms:created xsi:type="dcterms:W3CDTF">2026-03-19T15:04:07Z</dcterms:created>
  <dcterms:modified xsi:type="dcterms:W3CDTF">2026-03-23T08:58:09Z</dcterms:modified>
</cp:coreProperties>
</file>