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74" d="100"/>
          <a:sy n="74" d="100"/>
        </p:scale>
        <p:origin x="1013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6593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2231A"/>
          </a:solidFill>
          <a:ln w="12700">
            <a:solidFill>
              <a:srgbClr val="E2231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182880" y="0"/>
            <a:ext cx="128016" cy="6858000"/>
          </a:xfrm>
          <a:prstGeom prst="rect">
            <a:avLst/>
          </a:prstGeom>
          <a:solidFill>
            <a:srgbClr val="163B73"/>
          </a:solidFill>
          <a:ln w="12700">
            <a:solidFill>
              <a:srgbClr val="163B7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Shape 2"/>
          <p:cNvSpPr/>
          <p:nvPr/>
        </p:nvSpPr>
        <p:spPr>
          <a:xfrm>
            <a:off x="640080" y="6419088"/>
            <a:ext cx="10972800" cy="18288"/>
          </a:xfrm>
          <a:prstGeom prst="rect">
            <a:avLst/>
          </a:prstGeom>
          <a:solidFill>
            <a:srgbClr val="D0D5DD"/>
          </a:solidFill>
          <a:ln w="12700">
            <a:solidFill>
              <a:srgbClr val="D0D5D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9235440" y="228600"/>
            <a:ext cx="2011680" cy="109728"/>
          </a:xfrm>
          <a:prstGeom prst="rect">
            <a:avLst/>
          </a:prstGeom>
          <a:solidFill>
            <a:srgbClr val="E2231A">
              <a:alpha val="30000"/>
            </a:srgbClr>
          </a:solidFill>
          <a:ln w="12700">
            <a:solidFill>
              <a:srgbClr val="E2231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6" name="Shape 4"/>
          <p:cNvSpPr/>
          <p:nvPr/>
        </p:nvSpPr>
        <p:spPr>
          <a:xfrm>
            <a:off x="8686800" y="411480"/>
            <a:ext cx="2560320" cy="73152"/>
          </a:xfrm>
          <a:prstGeom prst="rect">
            <a:avLst/>
          </a:prstGeom>
          <a:solidFill>
            <a:srgbClr val="163B73">
              <a:alpha val="20000"/>
            </a:srgbClr>
          </a:solidFill>
          <a:ln w="12700">
            <a:solidFill>
              <a:srgbClr val="163B7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7" name="Image 0" descr="/mnt/data/RE4U 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12443" y="164592"/>
            <a:ext cx="1229275" cy="548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31520" y="38404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2231A"/>
                </a:solidFill>
              </a:rPr>
              <a:t>PREVIEW SAMPLE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731520" y="585216"/>
            <a:ext cx="6583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01828"/>
                </a:solidFill>
              </a:rPr>
              <a:t>Proposal PPT – Clear Structure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11155680" y="6473952"/>
            <a:ext cx="3200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67085"/>
                </a:solidFill>
              </a:rPr>
              <a:t>01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731520" y="1207008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67085"/>
                </a:solidFill>
              </a:rPr>
              <a:t>Life Sciences | Minimal | 16:9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731520" y="1481328"/>
            <a:ext cx="5577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30" dirty="0">
                <a:solidFill>
                  <a:srgbClr val="101828"/>
                </a:solidFill>
              </a:rPr>
              <a:t>A committee-facing proposal deck that turns scattered academic content into a guided, review-ready narrative.</a:t>
            </a:r>
            <a:endParaRPr lang="en-US" sz="1230" dirty="0"/>
          </a:p>
        </p:txBody>
      </p:sp>
      <p:sp>
        <p:nvSpPr>
          <p:cNvPr id="13" name="Shape 10"/>
          <p:cNvSpPr/>
          <p:nvPr/>
        </p:nvSpPr>
        <p:spPr>
          <a:xfrm>
            <a:off x="822960" y="2148840"/>
            <a:ext cx="3246120" cy="1170432"/>
          </a:xfrm>
          <a:prstGeom prst="roundRect">
            <a:avLst>
              <a:gd name="adj" fmla="val 4688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Text 11"/>
          <p:cNvSpPr/>
          <p:nvPr/>
        </p:nvSpPr>
        <p:spPr>
          <a:xfrm>
            <a:off x="1024128" y="2295144"/>
            <a:ext cx="2651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63B73"/>
                </a:solidFill>
              </a:rPr>
              <a:t>What this sample is about ?</a:t>
            </a:r>
            <a:endParaRPr lang="en-US" sz="1250" dirty="0"/>
          </a:p>
        </p:txBody>
      </p:sp>
      <p:sp>
        <p:nvSpPr>
          <p:cNvPr id="15" name="Text 12"/>
          <p:cNvSpPr/>
          <p:nvPr/>
        </p:nvSpPr>
        <p:spPr>
          <a:xfrm>
            <a:off x="1024128" y="2551176"/>
            <a:ext cx="2743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30" dirty="0">
                <a:solidFill>
                  <a:srgbClr val="101828"/>
                </a:solidFill>
              </a:rPr>
              <a:t>A research proposal transformed into a clearer slide sequence with stronger section cues, better transitions, and cleaner presentation logic.</a:t>
            </a:r>
            <a:endParaRPr lang="en-US" sz="1030" dirty="0"/>
          </a:p>
        </p:txBody>
      </p:sp>
      <p:sp>
        <p:nvSpPr>
          <p:cNvPr id="16" name="Shape 13"/>
          <p:cNvSpPr/>
          <p:nvPr/>
        </p:nvSpPr>
        <p:spPr>
          <a:xfrm>
            <a:off x="822960" y="3566160"/>
            <a:ext cx="3246120" cy="1170432"/>
          </a:xfrm>
          <a:prstGeom prst="roundRect">
            <a:avLst>
              <a:gd name="adj" fmla="val 4688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7" name="Text 14"/>
          <p:cNvSpPr/>
          <p:nvPr/>
        </p:nvSpPr>
        <p:spPr>
          <a:xfrm>
            <a:off x="1024128" y="3712464"/>
            <a:ext cx="2651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63B73"/>
                </a:solidFill>
              </a:rPr>
              <a:t>Who should take it ?</a:t>
            </a:r>
            <a:endParaRPr lang="en-US" sz="1250" dirty="0"/>
          </a:p>
        </p:txBody>
      </p:sp>
      <p:sp>
        <p:nvSpPr>
          <p:cNvPr id="18" name="Text 15"/>
          <p:cNvSpPr/>
          <p:nvPr/>
        </p:nvSpPr>
        <p:spPr>
          <a:xfrm>
            <a:off x="1024128" y="3968496"/>
            <a:ext cx="2743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30" dirty="0">
                <a:solidFill>
                  <a:srgbClr val="101828"/>
                </a:solidFill>
              </a:rPr>
              <a:t>PhD scholars, faculty applicants, grant writers, and researchers presenting to supervisors, reviewers, or funding committees.</a:t>
            </a:r>
            <a:endParaRPr lang="en-US" sz="1030" dirty="0"/>
          </a:p>
        </p:txBody>
      </p:sp>
      <p:sp>
        <p:nvSpPr>
          <p:cNvPr id="19" name="Shape 16"/>
          <p:cNvSpPr/>
          <p:nvPr/>
        </p:nvSpPr>
        <p:spPr>
          <a:xfrm>
            <a:off x="822960" y="4983480"/>
            <a:ext cx="3246120" cy="1170432"/>
          </a:xfrm>
          <a:prstGeom prst="roundRect">
            <a:avLst>
              <a:gd name="adj" fmla="val 4688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0" name="Text 17"/>
          <p:cNvSpPr/>
          <p:nvPr/>
        </p:nvSpPr>
        <p:spPr>
          <a:xfrm>
            <a:off x="1024128" y="5129784"/>
            <a:ext cx="2651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63B73"/>
                </a:solidFill>
              </a:rPr>
              <a:t>What service he /she will get ?</a:t>
            </a:r>
            <a:endParaRPr lang="en-US" sz="1250" dirty="0"/>
          </a:p>
        </p:txBody>
      </p:sp>
      <p:sp>
        <p:nvSpPr>
          <p:cNvPr id="21" name="Text 18"/>
          <p:cNvSpPr/>
          <p:nvPr/>
        </p:nvSpPr>
        <p:spPr>
          <a:xfrm>
            <a:off x="1024128" y="5385816"/>
            <a:ext cx="2743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30" dirty="0">
                <a:solidFill>
                  <a:srgbClr val="101828"/>
                </a:solidFill>
              </a:rPr>
              <a:t>Proposal structuring, narrative editing, slide hierarchy correction, timeline framing, and premium committee-ready flow.</a:t>
            </a:r>
            <a:endParaRPr lang="en-US" sz="1030" dirty="0"/>
          </a:p>
        </p:txBody>
      </p:sp>
      <p:sp>
        <p:nvSpPr>
          <p:cNvPr id="22" name="Shape 19"/>
          <p:cNvSpPr/>
          <p:nvPr/>
        </p:nvSpPr>
        <p:spPr>
          <a:xfrm>
            <a:off x="7452360" y="1225296"/>
            <a:ext cx="1353312" cy="310896"/>
          </a:xfrm>
          <a:prstGeom prst="roundRect">
            <a:avLst>
              <a:gd name="adj" fmla="val 35294"/>
            </a:avLst>
          </a:prstGeom>
          <a:solidFill>
            <a:srgbClr val="EEF3FA"/>
          </a:solidFill>
          <a:ln w="12700">
            <a:solidFill>
              <a:srgbClr val="EEF3F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3" name="Text 20"/>
          <p:cNvSpPr/>
          <p:nvPr/>
        </p:nvSpPr>
        <p:spPr>
          <a:xfrm>
            <a:off x="7479792" y="1298448"/>
            <a:ext cx="129844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63B73"/>
                </a:solidFill>
              </a:rPr>
              <a:t>Narrative structure</a:t>
            </a:r>
            <a:endParaRPr lang="en-US" sz="900" dirty="0"/>
          </a:p>
        </p:txBody>
      </p:sp>
      <p:sp>
        <p:nvSpPr>
          <p:cNvPr id="24" name="Shape 21"/>
          <p:cNvSpPr/>
          <p:nvPr/>
        </p:nvSpPr>
        <p:spPr>
          <a:xfrm>
            <a:off x="8942832" y="1225296"/>
            <a:ext cx="1353312" cy="310896"/>
          </a:xfrm>
          <a:prstGeom prst="roundRect">
            <a:avLst>
              <a:gd name="adj" fmla="val 35294"/>
            </a:avLst>
          </a:prstGeom>
          <a:solidFill>
            <a:srgbClr val="EEF3FA"/>
          </a:solidFill>
          <a:ln w="12700">
            <a:solidFill>
              <a:srgbClr val="EEF3F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5" name="Text 22"/>
          <p:cNvSpPr/>
          <p:nvPr/>
        </p:nvSpPr>
        <p:spPr>
          <a:xfrm>
            <a:off x="8970264" y="1298448"/>
            <a:ext cx="129844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63B73"/>
                </a:solidFill>
              </a:rPr>
              <a:t>Section cues</a:t>
            </a:r>
            <a:endParaRPr lang="en-US" sz="900" dirty="0"/>
          </a:p>
        </p:txBody>
      </p:sp>
      <p:sp>
        <p:nvSpPr>
          <p:cNvPr id="26" name="Shape 23"/>
          <p:cNvSpPr/>
          <p:nvPr/>
        </p:nvSpPr>
        <p:spPr>
          <a:xfrm>
            <a:off x="10058400" y="1225296"/>
            <a:ext cx="1353312" cy="310896"/>
          </a:xfrm>
          <a:prstGeom prst="roundRect">
            <a:avLst>
              <a:gd name="adj" fmla="val 35294"/>
            </a:avLst>
          </a:prstGeom>
          <a:solidFill>
            <a:srgbClr val="FDEEEB"/>
          </a:solidFill>
          <a:ln w="12700">
            <a:solidFill>
              <a:srgbClr val="FDEEEB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7" name="Text 24"/>
          <p:cNvSpPr/>
          <p:nvPr/>
        </p:nvSpPr>
        <p:spPr>
          <a:xfrm>
            <a:off x="10085832" y="1298448"/>
            <a:ext cx="129844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E2231A"/>
                </a:solidFill>
              </a:rPr>
              <a:t>Flow correction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2231A"/>
          </a:solidFill>
          <a:ln w="12700">
            <a:solidFill>
              <a:srgbClr val="E2231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182880" y="0"/>
            <a:ext cx="128016" cy="6858000"/>
          </a:xfrm>
          <a:prstGeom prst="rect">
            <a:avLst/>
          </a:prstGeom>
          <a:solidFill>
            <a:srgbClr val="163B73"/>
          </a:solidFill>
          <a:ln w="12700">
            <a:solidFill>
              <a:srgbClr val="163B7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Shape 2"/>
          <p:cNvSpPr/>
          <p:nvPr/>
        </p:nvSpPr>
        <p:spPr>
          <a:xfrm>
            <a:off x="640080" y="6419088"/>
            <a:ext cx="10972800" cy="18288"/>
          </a:xfrm>
          <a:prstGeom prst="rect">
            <a:avLst/>
          </a:prstGeom>
          <a:solidFill>
            <a:srgbClr val="D0D5DD"/>
          </a:solidFill>
          <a:ln w="12700">
            <a:solidFill>
              <a:srgbClr val="D0D5D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9235440" y="228600"/>
            <a:ext cx="2011680" cy="109728"/>
          </a:xfrm>
          <a:prstGeom prst="rect">
            <a:avLst/>
          </a:prstGeom>
          <a:solidFill>
            <a:srgbClr val="E2231A">
              <a:alpha val="30000"/>
            </a:srgbClr>
          </a:solidFill>
          <a:ln w="12700">
            <a:solidFill>
              <a:srgbClr val="E2231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6" name="Shape 4"/>
          <p:cNvSpPr/>
          <p:nvPr/>
        </p:nvSpPr>
        <p:spPr>
          <a:xfrm>
            <a:off x="8686800" y="411480"/>
            <a:ext cx="2560320" cy="73152"/>
          </a:xfrm>
          <a:prstGeom prst="rect">
            <a:avLst/>
          </a:prstGeom>
          <a:solidFill>
            <a:srgbClr val="163B73">
              <a:alpha val="20000"/>
            </a:srgbClr>
          </a:solidFill>
          <a:ln w="12700">
            <a:solidFill>
              <a:srgbClr val="163B7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7" name="Image 0" descr="/mnt/data/RE4U 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12443" y="164592"/>
            <a:ext cx="1229275" cy="548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31520" y="38404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2231A"/>
                </a:solidFill>
              </a:rPr>
              <a:t>STRUCTURE PRINCIPLES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731520" y="585216"/>
            <a:ext cx="6583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01828"/>
                </a:solidFill>
              </a:rPr>
              <a:t>What a clear proposal must communicate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11155680" y="6473952"/>
            <a:ext cx="3200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67085"/>
                </a:solidFill>
              </a:rPr>
              <a:t>02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868680" y="1417320"/>
            <a:ext cx="10332720" cy="822960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Text 9"/>
          <p:cNvSpPr/>
          <p:nvPr/>
        </p:nvSpPr>
        <p:spPr>
          <a:xfrm>
            <a:off x="1060704" y="1618488"/>
            <a:ext cx="38404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E2231A"/>
                </a:solidFill>
              </a:rPr>
              <a:t>01</a:t>
            </a:r>
            <a:endParaRPr lang="en-US" sz="1700" dirty="0"/>
          </a:p>
        </p:txBody>
      </p:sp>
      <p:sp>
        <p:nvSpPr>
          <p:cNvPr id="13" name="Text 10"/>
          <p:cNvSpPr/>
          <p:nvPr/>
        </p:nvSpPr>
        <p:spPr>
          <a:xfrm>
            <a:off x="1627632" y="1581912"/>
            <a:ext cx="2468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20" b="1" dirty="0">
                <a:solidFill>
                  <a:srgbClr val="101828"/>
                </a:solidFill>
              </a:rPr>
              <a:t>Problem significance</a:t>
            </a:r>
            <a:endParaRPr lang="en-US" sz="1320" dirty="0"/>
          </a:p>
        </p:txBody>
      </p:sp>
      <p:sp>
        <p:nvSpPr>
          <p:cNvPr id="14" name="Text 11"/>
          <p:cNvSpPr/>
          <p:nvPr/>
        </p:nvSpPr>
        <p:spPr>
          <a:xfrm>
            <a:off x="3749040" y="1581912"/>
            <a:ext cx="6858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101828"/>
                </a:solidFill>
              </a:rPr>
              <a:t>State why the issue matters now, who is affected, and what remains unresolved.</a:t>
            </a:r>
            <a:endParaRPr lang="en-US" sz="1060" dirty="0"/>
          </a:p>
        </p:txBody>
      </p:sp>
      <p:sp>
        <p:nvSpPr>
          <p:cNvPr id="15" name="Shape 12"/>
          <p:cNvSpPr/>
          <p:nvPr/>
        </p:nvSpPr>
        <p:spPr>
          <a:xfrm>
            <a:off x="868680" y="2423160"/>
            <a:ext cx="10332720" cy="822960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6" name="Text 13"/>
          <p:cNvSpPr/>
          <p:nvPr/>
        </p:nvSpPr>
        <p:spPr>
          <a:xfrm>
            <a:off x="1060704" y="2624328"/>
            <a:ext cx="38404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63B73"/>
                </a:solidFill>
              </a:rPr>
              <a:t>02</a:t>
            </a:r>
            <a:endParaRPr lang="en-US" sz="1700" dirty="0"/>
          </a:p>
        </p:txBody>
      </p:sp>
      <p:sp>
        <p:nvSpPr>
          <p:cNvPr id="17" name="Text 14"/>
          <p:cNvSpPr/>
          <p:nvPr/>
        </p:nvSpPr>
        <p:spPr>
          <a:xfrm>
            <a:off x="1627632" y="2587752"/>
            <a:ext cx="2468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20" b="1" dirty="0">
                <a:solidFill>
                  <a:srgbClr val="101828"/>
                </a:solidFill>
              </a:rPr>
              <a:t>Gap &amp; innovation</a:t>
            </a:r>
            <a:endParaRPr lang="en-US" sz="1320" dirty="0"/>
          </a:p>
        </p:txBody>
      </p:sp>
      <p:sp>
        <p:nvSpPr>
          <p:cNvPr id="18" name="Text 15"/>
          <p:cNvSpPr/>
          <p:nvPr/>
        </p:nvSpPr>
        <p:spPr>
          <a:xfrm>
            <a:off x="3749040" y="2587752"/>
            <a:ext cx="6858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101828"/>
                </a:solidFill>
              </a:rPr>
              <a:t>Separate current limitations from the new value the proposal introduces.</a:t>
            </a:r>
            <a:endParaRPr lang="en-US" sz="1060" dirty="0"/>
          </a:p>
        </p:txBody>
      </p:sp>
      <p:sp>
        <p:nvSpPr>
          <p:cNvPr id="19" name="Shape 16"/>
          <p:cNvSpPr/>
          <p:nvPr/>
        </p:nvSpPr>
        <p:spPr>
          <a:xfrm>
            <a:off x="868680" y="3429000"/>
            <a:ext cx="10332720" cy="822960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0" name="Text 17"/>
          <p:cNvSpPr/>
          <p:nvPr/>
        </p:nvSpPr>
        <p:spPr>
          <a:xfrm>
            <a:off x="1060704" y="3630168"/>
            <a:ext cx="38404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E2231A"/>
                </a:solidFill>
              </a:rPr>
              <a:t>03</a:t>
            </a:r>
            <a:endParaRPr lang="en-US" sz="1700" dirty="0"/>
          </a:p>
        </p:txBody>
      </p:sp>
      <p:sp>
        <p:nvSpPr>
          <p:cNvPr id="21" name="Text 18"/>
          <p:cNvSpPr/>
          <p:nvPr/>
        </p:nvSpPr>
        <p:spPr>
          <a:xfrm>
            <a:off x="1627632" y="3593592"/>
            <a:ext cx="2468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20" b="1" dirty="0">
                <a:solidFill>
                  <a:srgbClr val="101828"/>
                </a:solidFill>
              </a:rPr>
              <a:t>Objectives &amp; questions</a:t>
            </a:r>
            <a:endParaRPr lang="en-US" sz="1320" dirty="0"/>
          </a:p>
        </p:txBody>
      </p:sp>
      <p:sp>
        <p:nvSpPr>
          <p:cNvPr id="22" name="Text 19"/>
          <p:cNvSpPr/>
          <p:nvPr/>
        </p:nvSpPr>
        <p:spPr>
          <a:xfrm>
            <a:off x="3749040" y="3593592"/>
            <a:ext cx="6858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101828"/>
                </a:solidFill>
              </a:rPr>
              <a:t>Translate the topic into measurable aims and reviewable questions.</a:t>
            </a:r>
            <a:endParaRPr lang="en-US" sz="1060" dirty="0"/>
          </a:p>
        </p:txBody>
      </p:sp>
      <p:sp>
        <p:nvSpPr>
          <p:cNvPr id="23" name="Shape 20"/>
          <p:cNvSpPr/>
          <p:nvPr/>
        </p:nvSpPr>
        <p:spPr>
          <a:xfrm>
            <a:off x="868680" y="4434840"/>
            <a:ext cx="10332720" cy="822960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4" name="Text 21"/>
          <p:cNvSpPr/>
          <p:nvPr/>
        </p:nvSpPr>
        <p:spPr>
          <a:xfrm>
            <a:off x="1060704" y="4636008"/>
            <a:ext cx="38404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63B73"/>
                </a:solidFill>
              </a:rPr>
              <a:t>04</a:t>
            </a:r>
            <a:endParaRPr lang="en-US" sz="1700" dirty="0"/>
          </a:p>
        </p:txBody>
      </p:sp>
      <p:sp>
        <p:nvSpPr>
          <p:cNvPr id="25" name="Text 22"/>
          <p:cNvSpPr/>
          <p:nvPr/>
        </p:nvSpPr>
        <p:spPr>
          <a:xfrm>
            <a:off x="1627632" y="4599432"/>
            <a:ext cx="2468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20" b="1" dirty="0">
                <a:solidFill>
                  <a:srgbClr val="101828"/>
                </a:solidFill>
              </a:rPr>
              <a:t>Method &amp; feasibility</a:t>
            </a:r>
            <a:endParaRPr lang="en-US" sz="1320" dirty="0"/>
          </a:p>
        </p:txBody>
      </p:sp>
      <p:sp>
        <p:nvSpPr>
          <p:cNvPr id="26" name="Text 23"/>
          <p:cNvSpPr/>
          <p:nvPr/>
        </p:nvSpPr>
        <p:spPr>
          <a:xfrm>
            <a:off x="3749040" y="4599432"/>
            <a:ext cx="6858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101828"/>
                </a:solidFill>
              </a:rPr>
              <a:t>Explain how the study will be executed, validated, and kept feasible.</a:t>
            </a:r>
            <a:endParaRPr lang="en-US" sz="1060" dirty="0"/>
          </a:p>
        </p:txBody>
      </p:sp>
      <p:sp>
        <p:nvSpPr>
          <p:cNvPr id="27" name="Shape 24"/>
          <p:cNvSpPr/>
          <p:nvPr/>
        </p:nvSpPr>
        <p:spPr>
          <a:xfrm>
            <a:off x="868680" y="5440680"/>
            <a:ext cx="10332720" cy="822960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8" name="Text 25"/>
          <p:cNvSpPr/>
          <p:nvPr/>
        </p:nvSpPr>
        <p:spPr>
          <a:xfrm>
            <a:off x="1060704" y="5641848"/>
            <a:ext cx="38404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E2231A"/>
                </a:solidFill>
              </a:rPr>
              <a:t>05</a:t>
            </a:r>
            <a:endParaRPr lang="en-US" sz="1700" dirty="0"/>
          </a:p>
        </p:txBody>
      </p:sp>
      <p:sp>
        <p:nvSpPr>
          <p:cNvPr id="29" name="Text 26"/>
          <p:cNvSpPr/>
          <p:nvPr/>
        </p:nvSpPr>
        <p:spPr>
          <a:xfrm>
            <a:off x="1627632" y="5605272"/>
            <a:ext cx="2468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20" b="1" dirty="0">
                <a:solidFill>
                  <a:srgbClr val="101828"/>
                </a:solidFill>
              </a:rPr>
              <a:t>Impact &amp; milestones</a:t>
            </a:r>
            <a:endParaRPr lang="en-US" sz="1320" dirty="0"/>
          </a:p>
        </p:txBody>
      </p:sp>
      <p:sp>
        <p:nvSpPr>
          <p:cNvPr id="30" name="Text 27"/>
          <p:cNvSpPr/>
          <p:nvPr/>
        </p:nvSpPr>
        <p:spPr>
          <a:xfrm>
            <a:off x="3749040" y="5605272"/>
            <a:ext cx="6858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101828"/>
                </a:solidFill>
              </a:rPr>
              <a:t>Show the likely contribution, practical value, and delivery checkpoints.</a:t>
            </a:r>
            <a:endParaRPr lang="en-US" sz="106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2231A"/>
          </a:solidFill>
          <a:ln w="12700">
            <a:solidFill>
              <a:srgbClr val="E2231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182880" y="0"/>
            <a:ext cx="128016" cy="6858000"/>
          </a:xfrm>
          <a:prstGeom prst="rect">
            <a:avLst/>
          </a:prstGeom>
          <a:solidFill>
            <a:srgbClr val="163B73"/>
          </a:solidFill>
          <a:ln w="12700">
            <a:solidFill>
              <a:srgbClr val="163B7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Shape 2"/>
          <p:cNvSpPr/>
          <p:nvPr/>
        </p:nvSpPr>
        <p:spPr>
          <a:xfrm>
            <a:off x="640080" y="6419088"/>
            <a:ext cx="10972800" cy="18288"/>
          </a:xfrm>
          <a:prstGeom prst="rect">
            <a:avLst/>
          </a:prstGeom>
          <a:solidFill>
            <a:srgbClr val="D0D5DD"/>
          </a:solidFill>
          <a:ln w="12700">
            <a:solidFill>
              <a:srgbClr val="D0D5D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9235440" y="228600"/>
            <a:ext cx="2011680" cy="109728"/>
          </a:xfrm>
          <a:prstGeom prst="rect">
            <a:avLst/>
          </a:prstGeom>
          <a:solidFill>
            <a:srgbClr val="E2231A">
              <a:alpha val="30000"/>
            </a:srgbClr>
          </a:solidFill>
          <a:ln w="12700">
            <a:solidFill>
              <a:srgbClr val="E2231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6" name="Shape 4"/>
          <p:cNvSpPr/>
          <p:nvPr/>
        </p:nvSpPr>
        <p:spPr>
          <a:xfrm>
            <a:off x="8686800" y="411480"/>
            <a:ext cx="2560320" cy="73152"/>
          </a:xfrm>
          <a:prstGeom prst="rect">
            <a:avLst/>
          </a:prstGeom>
          <a:solidFill>
            <a:srgbClr val="163B73">
              <a:alpha val="20000"/>
            </a:srgbClr>
          </a:solidFill>
          <a:ln w="12700">
            <a:solidFill>
              <a:srgbClr val="163B7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7" name="Image 0" descr="/mnt/data/RE4U 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12443" y="164592"/>
            <a:ext cx="1229275" cy="548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31520" y="38404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2231A"/>
                </a:solidFill>
              </a:rPr>
              <a:t>SAMPLE SEQUENCE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731520" y="585216"/>
            <a:ext cx="6583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01828"/>
                </a:solidFill>
              </a:rPr>
              <a:t>Universal proposal flow used in this sample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11155680" y="6473952"/>
            <a:ext cx="3200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67085"/>
                </a:solidFill>
              </a:rPr>
              <a:t>03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868680" y="1325880"/>
            <a:ext cx="7498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20" dirty="0">
                <a:solidFill>
                  <a:srgbClr val="101828"/>
                </a:solidFill>
              </a:rPr>
              <a:t>A strong deck answers committee questions in the order they naturally arise — not in the order the author wrote the draft.</a:t>
            </a:r>
            <a:endParaRPr lang="en-US" sz="1220" dirty="0"/>
          </a:p>
        </p:txBody>
      </p:sp>
      <p:sp>
        <p:nvSpPr>
          <p:cNvPr id="12" name="Shape 9"/>
          <p:cNvSpPr/>
          <p:nvPr/>
        </p:nvSpPr>
        <p:spPr>
          <a:xfrm>
            <a:off x="868680" y="2148840"/>
            <a:ext cx="1051560" cy="914400"/>
          </a:xfrm>
          <a:prstGeom prst="roundRect">
            <a:avLst>
              <a:gd name="adj" fmla="val 6000"/>
            </a:avLst>
          </a:prstGeom>
          <a:solidFill>
            <a:srgbClr val="FDEEEB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3" name="Text 10"/>
          <p:cNvSpPr/>
          <p:nvPr/>
        </p:nvSpPr>
        <p:spPr>
          <a:xfrm>
            <a:off x="1078992" y="2331720"/>
            <a:ext cx="6217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E2231A"/>
                </a:solidFill>
              </a:rPr>
              <a:t>01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932688" y="2615184"/>
            <a:ext cx="9144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01828"/>
                </a:solidFill>
              </a:rPr>
              <a:t>Title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1920240" y="2432304"/>
            <a:ext cx="1828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67085"/>
                </a:solidFill>
              </a:rPr>
              <a:t>→</a:t>
            </a:r>
            <a:endParaRPr lang="en-US" sz="1800" dirty="0"/>
          </a:p>
        </p:txBody>
      </p:sp>
      <p:sp>
        <p:nvSpPr>
          <p:cNvPr id="16" name="Shape 13"/>
          <p:cNvSpPr/>
          <p:nvPr/>
        </p:nvSpPr>
        <p:spPr>
          <a:xfrm>
            <a:off x="2093976" y="2148840"/>
            <a:ext cx="1051560" cy="9144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7" name="Text 14"/>
          <p:cNvSpPr/>
          <p:nvPr/>
        </p:nvSpPr>
        <p:spPr>
          <a:xfrm>
            <a:off x="2304288" y="2331720"/>
            <a:ext cx="6217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63B73"/>
                </a:solidFill>
              </a:rPr>
              <a:t>02</a:t>
            </a:r>
            <a:endParaRPr lang="en-US" sz="1600" dirty="0"/>
          </a:p>
        </p:txBody>
      </p:sp>
      <p:sp>
        <p:nvSpPr>
          <p:cNvPr id="18" name="Text 15"/>
          <p:cNvSpPr/>
          <p:nvPr/>
        </p:nvSpPr>
        <p:spPr>
          <a:xfrm>
            <a:off x="2157984" y="2615184"/>
            <a:ext cx="9144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01828"/>
                </a:solidFill>
              </a:rPr>
              <a:t>Problem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3145536" y="2432304"/>
            <a:ext cx="1828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67085"/>
                </a:solidFill>
              </a:rPr>
              <a:t>→</a:t>
            </a:r>
            <a:endParaRPr lang="en-US" sz="1800" dirty="0"/>
          </a:p>
        </p:txBody>
      </p:sp>
      <p:sp>
        <p:nvSpPr>
          <p:cNvPr id="20" name="Shape 17"/>
          <p:cNvSpPr/>
          <p:nvPr/>
        </p:nvSpPr>
        <p:spPr>
          <a:xfrm>
            <a:off x="3319272" y="2148840"/>
            <a:ext cx="1051560" cy="9144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1" name="Text 18"/>
          <p:cNvSpPr/>
          <p:nvPr/>
        </p:nvSpPr>
        <p:spPr>
          <a:xfrm>
            <a:off x="3529584" y="2331720"/>
            <a:ext cx="6217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E2231A"/>
                </a:solidFill>
              </a:rPr>
              <a:t>03</a:t>
            </a:r>
            <a:endParaRPr lang="en-US" sz="1600" dirty="0"/>
          </a:p>
        </p:txBody>
      </p:sp>
      <p:sp>
        <p:nvSpPr>
          <p:cNvPr id="22" name="Text 19"/>
          <p:cNvSpPr/>
          <p:nvPr/>
        </p:nvSpPr>
        <p:spPr>
          <a:xfrm>
            <a:off x="3383280" y="2615184"/>
            <a:ext cx="9144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01828"/>
                </a:solidFill>
              </a:rPr>
              <a:t>Gap</a:t>
            </a:r>
            <a:endParaRPr lang="en-US" sz="1000" dirty="0"/>
          </a:p>
        </p:txBody>
      </p:sp>
      <p:sp>
        <p:nvSpPr>
          <p:cNvPr id="23" name="Text 20"/>
          <p:cNvSpPr/>
          <p:nvPr/>
        </p:nvSpPr>
        <p:spPr>
          <a:xfrm>
            <a:off x="4370832" y="2432304"/>
            <a:ext cx="1828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67085"/>
                </a:solidFill>
              </a:rPr>
              <a:t>→</a:t>
            </a:r>
            <a:endParaRPr lang="en-US" sz="1800" dirty="0"/>
          </a:p>
        </p:txBody>
      </p:sp>
      <p:sp>
        <p:nvSpPr>
          <p:cNvPr id="24" name="Shape 21"/>
          <p:cNvSpPr/>
          <p:nvPr/>
        </p:nvSpPr>
        <p:spPr>
          <a:xfrm>
            <a:off x="4544568" y="2148840"/>
            <a:ext cx="1051560" cy="9144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5" name="Text 22"/>
          <p:cNvSpPr/>
          <p:nvPr/>
        </p:nvSpPr>
        <p:spPr>
          <a:xfrm>
            <a:off x="4754880" y="2331720"/>
            <a:ext cx="6217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63B73"/>
                </a:solidFill>
              </a:rPr>
              <a:t>04</a:t>
            </a:r>
            <a:endParaRPr lang="en-US" sz="1600" dirty="0"/>
          </a:p>
        </p:txBody>
      </p:sp>
      <p:sp>
        <p:nvSpPr>
          <p:cNvPr id="26" name="Text 23"/>
          <p:cNvSpPr/>
          <p:nvPr/>
        </p:nvSpPr>
        <p:spPr>
          <a:xfrm>
            <a:off x="4608576" y="2615184"/>
            <a:ext cx="9144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01828"/>
                </a:solidFill>
              </a:rPr>
              <a:t>Objectives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596128" y="2432304"/>
            <a:ext cx="1828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67085"/>
                </a:solidFill>
              </a:rPr>
              <a:t>→</a:t>
            </a:r>
            <a:endParaRPr lang="en-US" sz="1800" dirty="0"/>
          </a:p>
        </p:txBody>
      </p:sp>
      <p:sp>
        <p:nvSpPr>
          <p:cNvPr id="28" name="Shape 25"/>
          <p:cNvSpPr/>
          <p:nvPr/>
        </p:nvSpPr>
        <p:spPr>
          <a:xfrm>
            <a:off x="5769864" y="2148840"/>
            <a:ext cx="1051560" cy="9144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9" name="Text 26"/>
          <p:cNvSpPr/>
          <p:nvPr/>
        </p:nvSpPr>
        <p:spPr>
          <a:xfrm>
            <a:off x="5980176" y="2331720"/>
            <a:ext cx="6217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E2231A"/>
                </a:solidFill>
              </a:rPr>
              <a:t>05</a:t>
            </a:r>
            <a:endParaRPr lang="en-US" sz="1600" dirty="0"/>
          </a:p>
        </p:txBody>
      </p:sp>
      <p:sp>
        <p:nvSpPr>
          <p:cNvPr id="30" name="Text 27"/>
          <p:cNvSpPr/>
          <p:nvPr/>
        </p:nvSpPr>
        <p:spPr>
          <a:xfrm>
            <a:off x="5833872" y="2615184"/>
            <a:ext cx="9144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01828"/>
                </a:solidFill>
              </a:rPr>
              <a:t>Method</a:t>
            </a:r>
            <a:endParaRPr lang="en-US" sz="1000" dirty="0"/>
          </a:p>
        </p:txBody>
      </p:sp>
      <p:sp>
        <p:nvSpPr>
          <p:cNvPr id="31" name="Text 28"/>
          <p:cNvSpPr/>
          <p:nvPr/>
        </p:nvSpPr>
        <p:spPr>
          <a:xfrm>
            <a:off x="6821424" y="2432304"/>
            <a:ext cx="1828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67085"/>
                </a:solidFill>
              </a:rPr>
              <a:t>→</a:t>
            </a:r>
            <a:endParaRPr lang="en-US" sz="1800" dirty="0"/>
          </a:p>
        </p:txBody>
      </p:sp>
      <p:sp>
        <p:nvSpPr>
          <p:cNvPr id="32" name="Shape 29"/>
          <p:cNvSpPr/>
          <p:nvPr/>
        </p:nvSpPr>
        <p:spPr>
          <a:xfrm>
            <a:off x="6995160" y="2148840"/>
            <a:ext cx="1051560" cy="9144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3" name="Text 30"/>
          <p:cNvSpPr/>
          <p:nvPr/>
        </p:nvSpPr>
        <p:spPr>
          <a:xfrm>
            <a:off x="7205472" y="2331720"/>
            <a:ext cx="6217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63B73"/>
                </a:solidFill>
              </a:rPr>
              <a:t>06</a:t>
            </a:r>
            <a:endParaRPr lang="en-US" sz="1600" dirty="0"/>
          </a:p>
        </p:txBody>
      </p:sp>
      <p:sp>
        <p:nvSpPr>
          <p:cNvPr id="34" name="Text 31"/>
          <p:cNvSpPr/>
          <p:nvPr/>
        </p:nvSpPr>
        <p:spPr>
          <a:xfrm>
            <a:off x="7059168" y="2615184"/>
            <a:ext cx="9144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01828"/>
                </a:solidFill>
              </a:rPr>
              <a:t>Application</a:t>
            </a:r>
            <a:endParaRPr lang="en-US" sz="1000" dirty="0"/>
          </a:p>
        </p:txBody>
      </p:sp>
      <p:sp>
        <p:nvSpPr>
          <p:cNvPr id="35" name="Text 32"/>
          <p:cNvSpPr/>
          <p:nvPr/>
        </p:nvSpPr>
        <p:spPr>
          <a:xfrm>
            <a:off x="8046720" y="2432304"/>
            <a:ext cx="1828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67085"/>
                </a:solidFill>
              </a:rPr>
              <a:t>→</a:t>
            </a:r>
            <a:endParaRPr lang="en-US" sz="1800" dirty="0"/>
          </a:p>
        </p:txBody>
      </p:sp>
      <p:sp>
        <p:nvSpPr>
          <p:cNvPr id="36" name="Shape 33"/>
          <p:cNvSpPr/>
          <p:nvPr/>
        </p:nvSpPr>
        <p:spPr>
          <a:xfrm>
            <a:off x="8220456" y="2148840"/>
            <a:ext cx="1051560" cy="9144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7" name="Text 34"/>
          <p:cNvSpPr/>
          <p:nvPr/>
        </p:nvSpPr>
        <p:spPr>
          <a:xfrm>
            <a:off x="8430768" y="2331720"/>
            <a:ext cx="6217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E2231A"/>
                </a:solidFill>
              </a:rPr>
              <a:t>07</a:t>
            </a:r>
            <a:endParaRPr lang="en-US" sz="1600" dirty="0"/>
          </a:p>
        </p:txBody>
      </p:sp>
      <p:sp>
        <p:nvSpPr>
          <p:cNvPr id="38" name="Text 35"/>
          <p:cNvSpPr/>
          <p:nvPr/>
        </p:nvSpPr>
        <p:spPr>
          <a:xfrm>
            <a:off x="8284464" y="2615184"/>
            <a:ext cx="9144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01828"/>
                </a:solidFill>
              </a:rPr>
              <a:t>Impact</a:t>
            </a:r>
            <a:endParaRPr lang="en-US" sz="1000" dirty="0"/>
          </a:p>
        </p:txBody>
      </p:sp>
      <p:sp>
        <p:nvSpPr>
          <p:cNvPr id="39" name="Text 36"/>
          <p:cNvSpPr/>
          <p:nvPr/>
        </p:nvSpPr>
        <p:spPr>
          <a:xfrm>
            <a:off x="9272016" y="2432304"/>
            <a:ext cx="1828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67085"/>
                </a:solidFill>
              </a:rPr>
              <a:t>→</a:t>
            </a:r>
            <a:endParaRPr lang="en-US" sz="1800" dirty="0"/>
          </a:p>
        </p:txBody>
      </p:sp>
      <p:sp>
        <p:nvSpPr>
          <p:cNvPr id="40" name="Shape 37"/>
          <p:cNvSpPr/>
          <p:nvPr/>
        </p:nvSpPr>
        <p:spPr>
          <a:xfrm>
            <a:off x="9445752" y="2148840"/>
            <a:ext cx="1051560" cy="9144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1" name="Text 38"/>
          <p:cNvSpPr/>
          <p:nvPr/>
        </p:nvSpPr>
        <p:spPr>
          <a:xfrm>
            <a:off x="9656064" y="2331720"/>
            <a:ext cx="6217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63B73"/>
                </a:solidFill>
              </a:rPr>
              <a:t>08</a:t>
            </a:r>
            <a:endParaRPr lang="en-US" sz="1600" dirty="0"/>
          </a:p>
        </p:txBody>
      </p:sp>
      <p:sp>
        <p:nvSpPr>
          <p:cNvPr id="42" name="Text 39"/>
          <p:cNvSpPr/>
          <p:nvPr/>
        </p:nvSpPr>
        <p:spPr>
          <a:xfrm>
            <a:off x="9509760" y="2615184"/>
            <a:ext cx="9144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01828"/>
                </a:solidFill>
              </a:rPr>
              <a:t>Timeline</a:t>
            </a:r>
            <a:endParaRPr lang="en-US" sz="1000" dirty="0"/>
          </a:p>
        </p:txBody>
      </p:sp>
      <p:sp>
        <p:nvSpPr>
          <p:cNvPr id="43" name="Text 40"/>
          <p:cNvSpPr/>
          <p:nvPr/>
        </p:nvSpPr>
        <p:spPr>
          <a:xfrm>
            <a:off x="10497312" y="2432304"/>
            <a:ext cx="1828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67085"/>
                </a:solidFill>
              </a:rPr>
              <a:t>→</a:t>
            </a:r>
            <a:endParaRPr lang="en-US" sz="1800" dirty="0"/>
          </a:p>
        </p:txBody>
      </p:sp>
      <p:sp>
        <p:nvSpPr>
          <p:cNvPr id="44" name="Shape 41"/>
          <p:cNvSpPr/>
          <p:nvPr/>
        </p:nvSpPr>
        <p:spPr>
          <a:xfrm>
            <a:off x="10671048" y="2148840"/>
            <a:ext cx="1051560" cy="914400"/>
          </a:xfrm>
          <a:prstGeom prst="roundRect">
            <a:avLst>
              <a:gd name="adj" fmla="val 6000"/>
            </a:avLst>
          </a:prstGeom>
          <a:solidFill>
            <a:srgbClr val="FDEEEB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5" name="Text 42"/>
          <p:cNvSpPr/>
          <p:nvPr/>
        </p:nvSpPr>
        <p:spPr>
          <a:xfrm>
            <a:off x="10881360" y="2331720"/>
            <a:ext cx="6217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E2231A"/>
                </a:solidFill>
              </a:rPr>
              <a:t>09</a:t>
            </a:r>
            <a:endParaRPr lang="en-US" sz="1600" dirty="0"/>
          </a:p>
        </p:txBody>
      </p:sp>
      <p:sp>
        <p:nvSpPr>
          <p:cNvPr id="46" name="Text 43"/>
          <p:cNvSpPr/>
          <p:nvPr/>
        </p:nvSpPr>
        <p:spPr>
          <a:xfrm>
            <a:off x="10735056" y="2615184"/>
            <a:ext cx="9144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01828"/>
                </a:solidFill>
              </a:rPr>
              <a:t>Conclusion</a:t>
            </a:r>
            <a:endParaRPr lang="en-US" sz="1000" dirty="0"/>
          </a:p>
        </p:txBody>
      </p:sp>
      <p:sp>
        <p:nvSpPr>
          <p:cNvPr id="47" name="Shape 44"/>
          <p:cNvSpPr/>
          <p:nvPr/>
        </p:nvSpPr>
        <p:spPr>
          <a:xfrm>
            <a:off x="868680" y="3886200"/>
            <a:ext cx="4983480" cy="1234440"/>
          </a:xfrm>
          <a:prstGeom prst="roundRect">
            <a:avLst>
              <a:gd name="adj" fmla="val 4444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8" name="Text 45"/>
          <p:cNvSpPr/>
          <p:nvPr/>
        </p:nvSpPr>
        <p:spPr>
          <a:xfrm>
            <a:off x="1078992" y="4096512"/>
            <a:ext cx="2011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63B73"/>
                </a:solidFill>
              </a:rPr>
              <a:t>Why reviewers like this flow</a:t>
            </a:r>
            <a:endParaRPr lang="en-US" sz="1300" dirty="0"/>
          </a:p>
        </p:txBody>
      </p:sp>
      <p:sp>
        <p:nvSpPr>
          <p:cNvPr id="49" name="Text 46"/>
          <p:cNvSpPr/>
          <p:nvPr/>
        </p:nvSpPr>
        <p:spPr>
          <a:xfrm>
            <a:off x="1078992" y="4407408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101828"/>
                </a:solidFill>
              </a:rPr>
              <a:t>• Faster comprehension</a:t>
            </a:r>
            <a:endParaRPr lang="en-US" sz="1080" dirty="0"/>
          </a:p>
          <a:p>
            <a:pPr marL="0" indent="0">
              <a:buNone/>
            </a:pPr>
            <a:r>
              <a:rPr lang="en-US" sz="1080" dirty="0">
                <a:solidFill>
                  <a:srgbClr val="101828"/>
                </a:solidFill>
              </a:rPr>
              <a:t>• Stronger evidence placement</a:t>
            </a:r>
            <a:endParaRPr lang="en-US" sz="1080" dirty="0"/>
          </a:p>
          <a:p>
            <a:pPr marL="0" indent="0">
              <a:buNone/>
            </a:pPr>
            <a:r>
              <a:rPr lang="en-US" sz="1080" dirty="0">
                <a:solidFill>
                  <a:srgbClr val="101828"/>
                </a:solidFill>
              </a:rPr>
              <a:t>• Better decision confidence</a:t>
            </a:r>
            <a:endParaRPr lang="en-US" sz="1080" dirty="0"/>
          </a:p>
        </p:txBody>
      </p:sp>
      <p:sp>
        <p:nvSpPr>
          <p:cNvPr id="50" name="Shape 47"/>
          <p:cNvSpPr/>
          <p:nvPr/>
        </p:nvSpPr>
        <p:spPr>
          <a:xfrm>
            <a:off x="6144768" y="3886200"/>
            <a:ext cx="4983480" cy="1234440"/>
          </a:xfrm>
          <a:prstGeom prst="roundRect">
            <a:avLst>
              <a:gd name="adj" fmla="val 4444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51" name="Text 48"/>
          <p:cNvSpPr/>
          <p:nvPr/>
        </p:nvSpPr>
        <p:spPr>
          <a:xfrm>
            <a:off x="6355080" y="4096512"/>
            <a:ext cx="2011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2231A"/>
                </a:solidFill>
              </a:rPr>
              <a:t>What RE4U improves</a:t>
            </a:r>
            <a:endParaRPr lang="en-US" sz="1300" dirty="0"/>
          </a:p>
        </p:txBody>
      </p:sp>
      <p:sp>
        <p:nvSpPr>
          <p:cNvPr id="52" name="Text 49"/>
          <p:cNvSpPr/>
          <p:nvPr/>
        </p:nvSpPr>
        <p:spPr>
          <a:xfrm>
            <a:off x="6355080" y="4407408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101828"/>
                </a:solidFill>
              </a:rPr>
              <a:t>• Storyline architecture</a:t>
            </a:r>
            <a:endParaRPr lang="en-US" sz="1080" dirty="0"/>
          </a:p>
          <a:p>
            <a:pPr marL="0" indent="0">
              <a:buNone/>
            </a:pPr>
            <a:r>
              <a:rPr lang="en-US" sz="1080" dirty="0">
                <a:solidFill>
                  <a:srgbClr val="101828"/>
                </a:solidFill>
              </a:rPr>
              <a:t>• Section cue clarity</a:t>
            </a:r>
            <a:endParaRPr lang="en-US" sz="1080" dirty="0"/>
          </a:p>
          <a:p>
            <a:pPr marL="0" indent="0">
              <a:buNone/>
            </a:pPr>
            <a:r>
              <a:rPr lang="en-US" sz="1080" dirty="0">
                <a:solidFill>
                  <a:srgbClr val="101828"/>
                </a:solidFill>
              </a:rPr>
              <a:t>• Slide-to-slide transitions</a:t>
            </a:r>
            <a:endParaRPr lang="en-US" sz="108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2231A"/>
          </a:solidFill>
          <a:ln w="12700">
            <a:solidFill>
              <a:srgbClr val="E2231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182880" y="0"/>
            <a:ext cx="128016" cy="6858000"/>
          </a:xfrm>
          <a:prstGeom prst="rect">
            <a:avLst/>
          </a:prstGeom>
          <a:solidFill>
            <a:srgbClr val="163B73"/>
          </a:solidFill>
          <a:ln w="12700">
            <a:solidFill>
              <a:srgbClr val="163B7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Shape 2"/>
          <p:cNvSpPr/>
          <p:nvPr/>
        </p:nvSpPr>
        <p:spPr>
          <a:xfrm>
            <a:off x="640080" y="6419088"/>
            <a:ext cx="10972800" cy="18288"/>
          </a:xfrm>
          <a:prstGeom prst="rect">
            <a:avLst/>
          </a:prstGeom>
          <a:solidFill>
            <a:srgbClr val="D0D5DD"/>
          </a:solidFill>
          <a:ln w="12700">
            <a:solidFill>
              <a:srgbClr val="D0D5D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9235440" y="228600"/>
            <a:ext cx="2011680" cy="109728"/>
          </a:xfrm>
          <a:prstGeom prst="rect">
            <a:avLst/>
          </a:prstGeom>
          <a:solidFill>
            <a:srgbClr val="E2231A">
              <a:alpha val="30000"/>
            </a:srgbClr>
          </a:solidFill>
          <a:ln w="12700">
            <a:solidFill>
              <a:srgbClr val="E2231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6" name="Shape 4"/>
          <p:cNvSpPr/>
          <p:nvPr/>
        </p:nvSpPr>
        <p:spPr>
          <a:xfrm>
            <a:off x="8686800" y="411480"/>
            <a:ext cx="2560320" cy="73152"/>
          </a:xfrm>
          <a:prstGeom prst="rect">
            <a:avLst/>
          </a:prstGeom>
          <a:solidFill>
            <a:srgbClr val="163B73">
              <a:alpha val="20000"/>
            </a:srgbClr>
          </a:solidFill>
          <a:ln w="12700">
            <a:solidFill>
              <a:srgbClr val="163B7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7" name="Image 0" descr="/mnt/data/RE4U 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12443" y="164592"/>
            <a:ext cx="1229275" cy="548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31520" y="38404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2231A"/>
                </a:solidFill>
              </a:rPr>
              <a:t>TRANSFORMATION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731520" y="585216"/>
            <a:ext cx="6583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01828"/>
                </a:solidFill>
              </a:rPr>
              <a:t>Before vs after flow correction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11155680" y="6473952"/>
            <a:ext cx="3200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67085"/>
                </a:solidFill>
              </a:rPr>
              <a:t>04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868680" y="1325880"/>
            <a:ext cx="4983480" cy="4480560"/>
          </a:xfrm>
          <a:prstGeom prst="roundRect">
            <a:avLst>
              <a:gd name="adj" fmla="val 1224"/>
            </a:avLst>
          </a:prstGeom>
          <a:solidFill>
            <a:srgbClr val="FFF7F6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Text 9"/>
          <p:cNvSpPr/>
          <p:nvPr/>
        </p:nvSpPr>
        <p:spPr>
          <a:xfrm>
            <a:off x="1097280" y="1572768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2231A"/>
                </a:solidFill>
              </a:rPr>
              <a:t>Before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1097280" y="2756916"/>
            <a:ext cx="3840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01828"/>
                </a:solidFill>
              </a:rPr>
              <a:t>• </a:t>
            </a:r>
            <a:r>
              <a:rPr lang="en-US" dirty="0">
                <a:solidFill>
                  <a:srgbClr val="101828"/>
                </a:solidFill>
              </a:rPr>
              <a:t>Dense background with no framing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01828"/>
                </a:solidFill>
              </a:rPr>
              <a:t>• Objectives buried inside literature text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01828"/>
                </a:solidFill>
              </a:rPr>
              <a:t>• Methods appear before the need is clear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01828"/>
                </a:solidFill>
              </a:rPr>
              <a:t>• No bridge from results to significance</a:t>
            </a:r>
            <a:endParaRPr lang="en-US" dirty="0"/>
          </a:p>
        </p:txBody>
      </p:sp>
      <p:sp>
        <p:nvSpPr>
          <p:cNvPr id="14" name="Text 11"/>
          <p:cNvSpPr/>
          <p:nvPr/>
        </p:nvSpPr>
        <p:spPr>
          <a:xfrm>
            <a:off x="1097280" y="470916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67085"/>
                </a:solidFill>
              </a:rPr>
              <a:t>Looks intelligent, but forces the audience to work too hard.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6291072" y="1325880"/>
            <a:ext cx="4892040" cy="4480560"/>
          </a:xfrm>
          <a:prstGeom prst="roundRect">
            <a:avLst>
              <a:gd name="adj" fmla="val 1224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6" name="Text 13"/>
          <p:cNvSpPr/>
          <p:nvPr/>
        </p:nvSpPr>
        <p:spPr>
          <a:xfrm>
            <a:off x="6510528" y="1572768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63B73"/>
                </a:solidFill>
              </a:rPr>
              <a:t>After</a:t>
            </a:r>
            <a:endParaRPr lang="en-US" sz="1800" dirty="0"/>
          </a:p>
        </p:txBody>
      </p:sp>
      <p:sp>
        <p:nvSpPr>
          <p:cNvPr id="17" name="Text 14"/>
          <p:cNvSpPr/>
          <p:nvPr/>
        </p:nvSpPr>
        <p:spPr>
          <a:xfrm>
            <a:off x="6510528" y="2756916"/>
            <a:ext cx="3657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01828"/>
                </a:solidFill>
              </a:rPr>
              <a:t>• Problem framed in one line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01828"/>
                </a:solidFill>
              </a:rPr>
              <a:t>• Gap isolated as a decision point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01828"/>
                </a:solidFill>
              </a:rPr>
              <a:t>• Objectives shown as a compact unit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01828"/>
                </a:solidFill>
              </a:rPr>
              <a:t>• Methods linked directly to feasibility and impact</a:t>
            </a:r>
            <a:endParaRPr lang="en-US" dirty="0"/>
          </a:p>
        </p:txBody>
      </p:sp>
      <p:sp>
        <p:nvSpPr>
          <p:cNvPr id="18" name="Text 15"/>
          <p:cNvSpPr/>
          <p:nvPr/>
        </p:nvSpPr>
        <p:spPr>
          <a:xfrm>
            <a:off x="6510528" y="470916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67085"/>
                </a:solidFill>
              </a:rPr>
              <a:t>Same content, but easier to trust, review, and approve.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2231A"/>
          </a:solidFill>
          <a:ln w="12700">
            <a:solidFill>
              <a:srgbClr val="E2231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182880" y="0"/>
            <a:ext cx="128016" cy="6858000"/>
          </a:xfrm>
          <a:prstGeom prst="rect">
            <a:avLst/>
          </a:prstGeom>
          <a:solidFill>
            <a:srgbClr val="163B73"/>
          </a:solidFill>
          <a:ln w="12700">
            <a:solidFill>
              <a:srgbClr val="163B7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Shape 2"/>
          <p:cNvSpPr/>
          <p:nvPr/>
        </p:nvSpPr>
        <p:spPr>
          <a:xfrm>
            <a:off x="640080" y="6419088"/>
            <a:ext cx="10972800" cy="18288"/>
          </a:xfrm>
          <a:prstGeom prst="rect">
            <a:avLst/>
          </a:prstGeom>
          <a:solidFill>
            <a:srgbClr val="D0D5DD"/>
          </a:solidFill>
          <a:ln w="12700">
            <a:solidFill>
              <a:srgbClr val="D0D5D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9235440" y="228600"/>
            <a:ext cx="2011680" cy="109728"/>
          </a:xfrm>
          <a:prstGeom prst="rect">
            <a:avLst/>
          </a:prstGeom>
          <a:solidFill>
            <a:srgbClr val="E2231A">
              <a:alpha val="30000"/>
            </a:srgbClr>
          </a:solidFill>
          <a:ln w="12700">
            <a:solidFill>
              <a:srgbClr val="E2231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6" name="Shape 4"/>
          <p:cNvSpPr/>
          <p:nvPr/>
        </p:nvSpPr>
        <p:spPr>
          <a:xfrm>
            <a:off x="8686800" y="411480"/>
            <a:ext cx="2560320" cy="73152"/>
          </a:xfrm>
          <a:prstGeom prst="rect">
            <a:avLst/>
          </a:prstGeom>
          <a:solidFill>
            <a:srgbClr val="163B73">
              <a:alpha val="20000"/>
            </a:srgbClr>
          </a:solidFill>
          <a:ln w="12700">
            <a:solidFill>
              <a:srgbClr val="163B7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7" name="Image 0" descr="/mnt/data/RE4U 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12443" y="164592"/>
            <a:ext cx="1229275" cy="548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31520" y="384048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2231A"/>
                </a:solidFill>
              </a:rPr>
              <a:t>DELIVERABLE SCOPE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731520" y="585216"/>
            <a:ext cx="6583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01828"/>
                </a:solidFill>
              </a:rPr>
              <a:t>What service the client receives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11155680" y="6473952"/>
            <a:ext cx="3200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67085"/>
                </a:solidFill>
              </a:rPr>
              <a:t>05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868680" y="1417320"/>
            <a:ext cx="10332720" cy="822960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Text 9"/>
          <p:cNvSpPr/>
          <p:nvPr/>
        </p:nvSpPr>
        <p:spPr>
          <a:xfrm>
            <a:off x="1060704" y="1618488"/>
            <a:ext cx="38404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E2231A"/>
                </a:solidFill>
              </a:rPr>
              <a:t>01</a:t>
            </a:r>
            <a:endParaRPr lang="en-US" sz="1700" dirty="0"/>
          </a:p>
        </p:txBody>
      </p:sp>
      <p:sp>
        <p:nvSpPr>
          <p:cNvPr id="13" name="Text 10"/>
          <p:cNvSpPr/>
          <p:nvPr/>
        </p:nvSpPr>
        <p:spPr>
          <a:xfrm>
            <a:off x="1627632" y="1581912"/>
            <a:ext cx="2468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20" b="1" dirty="0">
                <a:solidFill>
                  <a:srgbClr val="101828"/>
                </a:solidFill>
              </a:rPr>
              <a:t>Proposal structuring</a:t>
            </a:r>
            <a:endParaRPr lang="en-US" sz="1320" dirty="0"/>
          </a:p>
        </p:txBody>
      </p:sp>
      <p:sp>
        <p:nvSpPr>
          <p:cNvPr id="14" name="Text 11"/>
          <p:cNvSpPr/>
          <p:nvPr/>
        </p:nvSpPr>
        <p:spPr>
          <a:xfrm>
            <a:off x="3749040" y="1581912"/>
            <a:ext cx="6858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101828"/>
                </a:solidFill>
              </a:rPr>
              <a:t>Re-sequence long-form content into a coherent presentation architecture.</a:t>
            </a:r>
            <a:endParaRPr lang="en-US" sz="1060" dirty="0"/>
          </a:p>
        </p:txBody>
      </p:sp>
      <p:sp>
        <p:nvSpPr>
          <p:cNvPr id="15" name="Shape 12"/>
          <p:cNvSpPr/>
          <p:nvPr/>
        </p:nvSpPr>
        <p:spPr>
          <a:xfrm>
            <a:off x="868680" y="2496312"/>
            <a:ext cx="10332720" cy="822960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6" name="Text 13"/>
          <p:cNvSpPr/>
          <p:nvPr/>
        </p:nvSpPr>
        <p:spPr>
          <a:xfrm>
            <a:off x="1060704" y="2697480"/>
            <a:ext cx="38404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63B73"/>
                </a:solidFill>
              </a:rPr>
              <a:t>02</a:t>
            </a:r>
            <a:endParaRPr lang="en-US" sz="1700" dirty="0"/>
          </a:p>
        </p:txBody>
      </p:sp>
      <p:sp>
        <p:nvSpPr>
          <p:cNvPr id="17" name="Text 14"/>
          <p:cNvSpPr/>
          <p:nvPr/>
        </p:nvSpPr>
        <p:spPr>
          <a:xfrm>
            <a:off x="1627632" y="2660904"/>
            <a:ext cx="2468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20" b="1" dirty="0">
                <a:solidFill>
                  <a:srgbClr val="101828"/>
                </a:solidFill>
              </a:rPr>
              <a:t>Narrative slide editing</a:t>
            </a:r>
            <a:endParaRPr lang="en-US" sz="1320" dirty="0"/>
          </a:p>
        </p:txBody>
      </p:sp>
      <p:sp>
        <p:nvSpPr>
          <p:cNvPr id="18" name="Text 15"/>
          <p:cNvSpPr/>
          <p:nvPr/>
        </p:nvSpPr>
        <p:spPr>
          <a:xfrm>
            <a:off x="3749040" y="2660904"/>
            <a:ext cx="6858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101828"/>
                </a:solidFill>
              </a:rPr>
              <a:t>Tighten headings, transitions, and speaking logic across the deck.</a:t>
            </a:r>
            <a:endParaRPr lang="en-US" sz="1060" dirty="0"/>
          </a:p>
        </p:txBody>
      </p:sp>
      <p:sp>
        <p:nvSpPr>
          <p:cNvPr id="19" name="Shape 16"/>
          <p:cNvSpPr/>
          <p:nvPr/>
        </p:nvSpPr>
        <p:spPr>
          <a:xfrm>
            <a:off x="868680" y="3575304"/>
            <a:ext cx="10332720" cy="822960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0" name="Text 17"/>
          <p:cNvSpPr/>
          <p:nvPr/>
        </p:nvSpPr>
        <p:spPr>
          <a:xfrm>
            <a:off x="1060704" y="3776472"/>
            <a:ext cx="38404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E2231A"/>
                </a:solidFill>
              </a:rPr>
              <a:t>03</a:t>
            </a:r>
            <a:endParaRPr lang="en-US" sz="1700" dirty="0"/>
          </a:p>
        </p:txBody>
      </p:sp>
      <p:sp>
        <p:nvSpPr>
          <p:cNvPr id="21" name="Text 18"/>
          <p:cNvSpPr/>
          <p:nvPr/>
        </p:nvSpPr>
        <p:spPr>
          <a:xfrm>
            <a:off x="1627632" y="3739896"/>
            <a:ext cx="2468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20" b="1" dirty="0">
                <a:solidFill>
                  <a:srgbClr val="101828"/>
                </a:solidFill>
              </a:rPr>
              <a:t>Section cue system</a:t>
            </a:r>
            <a:endParaRPr lang="en-US" sz="1320" dirty="0"/>
          </a:p>
        </p:txBody>
      </p:sp>
      <p:sp>
        <p:nvSpPr>
          <p:cNvPr id="22" name="Text 19"/>
          <p:cNvSpPr/>
          <p:nvPr/>
        </p:nvSpPr>
        <p:spPr>
          <a:xfrm>
            <a:off x="3749040" y="3739896"/>
            <a:ext cx="6858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101828"/>
                </a:solidFill>
              </a:rPr>
              <a:t>Use repeatable labels and hierarchy so the audience never gets lost.</a:t>
            </a:r>
            <a:endParaRPr lang="en-US" sz="1060" dirty="0"/>
          </a:p>
        </p:txBody>
      </p:sp>
      <p:sp>
        <p:nvSpPr>
          <p:cNvPr id="23" name="Shape 20"/>
          <p:cNvSpPr/>
          <p:nvPr/>
        </p:nvSpPr>
        <p:spPr>
          <a:xfrm>
            <a:off x="868680" y="4654296"/>
            <a:ext cx="10332720" cy="822960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4" name="Text 21"/>
          <p:cNvSpPr/>
          <p:nvPr/>
        </p:nvSpPr>
        <p:spPr>
          <a:xfrm>
            <a:off x="1060704" y="4855464"/>
            <a:ext cx="38404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63B73"/>
                </a:solidFill>
              </a:rPr>
              <a:t>04</a:t>
            </a:r>
            <a:endParaRPr lang="en-US" sz="1700" dirty="0"/>
          </a:p>
        </p:txBody>
      </p:sp>
      <p:sp>
        <p:nvSpPr>
          <p:cNvPr id="25" name="Text 22"/>
          <p:cNvSpPr/>
          <p:nvPr/>
        </p:nvSpPr>
        <p:spPr>
          <a:xfrm>
            <a:off x="1627632" y="4818888"/>
            <a:ext cx="2468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20" b="1" dirty="0">
                <a:solidFill>
                  <a:srgbClr val="101828"/>
                </a:solidFill>
              </a:rPr>
              <a:t>Impact framing</a:t>
            </a:r>
            <a:endParaRPr lang="en-US" sz="1320" dirty="0"/>
          </a:p>
        </p:txBody>
      </p:sp>
      <p:sp>
        <p:nvSpPr>
          <p:cNvPr id="26" name="Text 23"/>
          <p:cNvSpPr/>
          <p:nvPr/>
        </p:nvSpPr>
        <p:spPr>
          <a:xfrm>
            <a:off x="3749040" y="4818888"/>
            <a:ext cx="6858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101828"/>
                </a:solidFill>
              </a:rPr>
              <a:t>Surface feasibility, milestones, adoption relevance, and reviewer-facing takeaways.</a:t>
            </a:r>
            <a:endParaRPr lang="en-US" sz="1060" dirty="0"/>
          </a:p>
        </p:txBody>
      </p:sp>
      <p:sp>
        <p:nvSpPr>
          <p:cNvPr id="27" name="Text 24"/>
          <p:cNvSpPr/>
          <p:nvPr/>
        </p:nvSpPr>
        <p:spPr>
          <a:xfrm>
            <a:off x="868680" y="5833872"/>
            <a:ext cx="6949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80" b="1" dirty="0">
                <a:solidFill>
                  <a:srgbClr val="163B73"/>
                </a:solidFill>
              </a:rPr>
              <a:t>Outcome: a minimal, credible, committee-ready deck that feels premium and easier to present.</a:t>
            </a:r>
            <a:endParaRPr lang="en-US" sz="118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473</Words>
  <Application>Microsoft Office PowerPoint</Application>
  <PresentationFormat>Widescreen</PresentationFormat>
  <Paragraphs>106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RE4U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RE4U Proposal PPT - Clear Structure Sample</dc:title>
  <dc:subject>PptxGenJS Presentation</dc:subject>
  <dc:creator>OpenAI</dc:creator>
  <cp:lastModifiedBy>editor</cp:lastModifiedBy>
  <cp:revision>2</cp:revision>
  <dcterms:created xsi:type="dcterms:W3CDTF">2026-03-23T09:19:22Z</dcterms:created>
  <dcterms:modified xsi:type="dcterms:W3CDTF">2026-03-23T09:35:22Z</dcterms:modified>
</cp:coreProperties>
</file>