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74" d="100"/>
          <a:sy n="74" d="100"/>
        </p:scale>
        <p:origin x="1013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1149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2231A"/>
          </a:solidFill>
          <a:ln w="12700">
            <a:solidFill>
              <a:srgbClr val="E2231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182880" y="0"/>
            <a:ext cx="128016" cy="6858000"/>
          </a:xfrm>
          <a:prstGeom prst="rect">
            <a:avLst/>
          </a:prstGeom>
          <a:solidFill>
            <a:srgbClr val="163B73"/>
          </a:solidFill>
          <a:ln w="12700">
            <a:solidFill>
              <a:srgbClr val="163B7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Shape 2"/>
          <p:cNvSpPr/>
          <p:nvPr/>
        </p:nvSpPr>
        <p:spPr>
          <a:xfrm>
            <a:off x="640080" y="6419088"/>
            <a:ext cx="10972800" cy="18288"/>
          </a:xfrm>
          <a:prstGeom prst="rect">
            <a:avLst/>
          </a:prstGeom>
          <a:solidFill>
            <a:srgbClr val="D0D5DD"/>
          </a:solidFill>
          <a:ln w="12700">
            <a:solidFill>
              <a:srgbClr val="D0D5D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9235440" y="228600"/>
            <a:ext cx="2011680" cy="109728"/>
          </a:xfrm>
          <a:prstGeom prst="rect">
            <a:avLst/>
          </a:prstGeom>
          <a:solidFill>
            <a:srgbClr val="E2231A">
              <a:alpha val="30000"/>
            </a:srgbClr>
          </a:solidFill>
          <a:ln w="12700">
            <a:solidFill>
              <a:srgbClr val="E2231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6" name="Shape 4"/>
          <p:cNvSpPr/>
          <p:nvPr/>
        </p:nvSpPr>
        <p:spPr>
          <a:xfrm>
            <a:off x="8686800" y="411480"/>
            <a:ext cx="2560320" cy="73152"/>
          </a:xfrm>
          <a:prstGeom prst="rect">
            <a:avLst/>
          </a:prstGeom>
          <a:solidFill>
            <a:srgbClr val="163B73">
              <a:alpha val="20000"/>
            </a:srgbClr>
          </a:solidFill>
          <a:ln w="12700">
            <a:solidFill>
              <a:srgbClr val="163B7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7" name="Image 0" descr="/mnt/data/RE4U 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12443" y="164592"/>
            <a:ext cx="1229275" cy="548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31520" y="38404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2231A"/>
                </a:solidFill>
              </a:rPr>
              <a:t>PREVIEW SAMPLE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731520" y="585216"/>
            <a:ext cx="6583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01828"/>
                </a:solidFill>
              </a:rPr>
              <a:t>Proposal PPT – Figure Cleanup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11155680" y="6473952"/>
            <a:ext cx="3200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67085"/>
                </a:solidFill>
              </a:rPr>
              <a:t>01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731520" y="1207008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67085"/>
                </a:solidFill>
              </a:rPr>
              <a:t>Chemistry | Visual | 16:9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731520" y="1481328"/>
            <a:ext cx="5669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30" dirty="0">
                <a:solidFill>
                  <a:srgbClr val="101828"/>
                </a:solidFill>
              </a:rPr>
              <a:t>A slide sample showing how dense scientific figures are rebuilt into clean, presentation-grade visuals without losing meaning.</a:t>
            </a:r>
            <a:endParaRPr lang="en-US" sz="1230" dirty="0"/>
          </a:p>
        </p:txBody>
      </p:sp>
      <p:sp>
        <p:nvSpPr>
          <p:cNvPr id="13" name="Shape 10"/>
          <p:cNvSpPr/>
          <p:nvPr/>
        </p:nvSpPr>
        <p:spPr>
          <a:xfrm>
            <a:off x="822960" y="2148840"/>
            <a:ext cx="3246120" cy="1170432"/>
          </a:xfrm>
          <a:prstGeom prst="roundRect">
            <a:avLst>
              <a:gd name="adj" fmla="val 4688"/>
            </a:avLst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Text 11"/>
          <p:cNvSpPr/>
          <p:nvPr/>
        </p:nvSpPr>
        <p:spPr>
          <a:xfrm>
            <a:off x="1024128" y="2295144"/>
            <a:ext cx="2651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63B73"/>
                </a:solidFill>
              </a:rPr>
              <a:t>What this sample is about ?</a:t>
            </a:r>
            <a:endParaRPr lang="en-US" sz="1250" dirty="0"/>
          </a:p>
        </p:txBody>
      </p:sp>
      <p:sp>
        <p:nvSpPr>
          <p:cNvPr id="15" name="Text 12"/>
          <p:cNvSpPr/>
          <p:nvPr/>
        </p:nvSpPr>
        <p:spPr>
          <a:xfrm>
            <a:off x="1024128" y="2551176"/>
            <a:ext cx="27432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30" dirty="0">
                <a:solidFill>
                  <a:srgbClr val="101828"/>
                </a:solidFill>
              </a:rPr>
              <a:t>Complex chemistry visuals refined for contrast, label clarity, spacing, and easier committee viewing on a projector or large screen.</a:t>
            </a:r>
            <a:endParaRPr lang="en-US" sz="1030" dirty="0"/>
          </a:p>
        </p:txBody>
      </p:sp>
      <p:sp>
        <p:nvSpPr>
          <p:cNvPr id="16" name="Shape 13"/>
          <p:cNvSpPr/>
          <p:nvPr/>
        </p:nvSpPr>
        <p:spPr>
          <a:xfrm>
            <a:off x="822960" y="3566160"/>
            <a:ext cx="3246120" cy="1170432"/>
          </a:xfrm>
          <a:prstGeom prst="roundRect">
            <a:avLst>
              <a:gd name="adj" fmla="val 4688"/>
            </a:avLst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7" name="Text 14"/>
          <p:cNvSpPr/>
          <p:nvPr/>
        </p:nvSpPr>
        <p:spPr>
          <a:xfrm>
            <a:off x="1024128" y="3712464"/>
            <a:ext cx="2651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63B73"/>
                </a:solidFill>
              </a:rPr>
              <a:t>Who should take it ?</a:t>
            </a:r>
            <a:endParaRPr lang="en-US" sz="1250" dirty="0"/>
          </a:p>
        </p:txBody>
      </p:sp>
      <p:sp>
        <p:nvSpPr>
          <p:cNvPr id="18" name="Text 15"/>
          <p:cNvSpPr/>
          <p:nvPr/>
        </p:nvSpPr>
        <p:spPr>
          <a:xfrm>
            <a:off x="1024128" y="3968496"/>
            <a:ext cx="27432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30" dirty="0">
                <a:solidFill>
                  <a:srgbClr val="101828"/>
                </a:solidFill>
              </a:rPr>
              <a:t>Chemistry researchers, thesis writers, materials scientists, and teams whose figures look crowded inside proposal slides.</a:t>
            </a:r>
            <a:endParaRPr lang="en-US" sz="1030" dirty="0"/>
          </a:p>
        </p:txBody>
      </p:sp>
      <p:sp>
        <p:nvSpPr>
          <p:cNvPr id="19" name="Shape 16"/>
          <p:cNvSpPr/>
          <p:nvPr/>
        </p:nvSpPr>
        <p:spPr>
          <a:xfrm>
            <a:off x="822960" y="4983480"/>
            <a:ext cx="3246120" cy="1170432"/>
          </a:xfrm>
          <a:prstGeom prst="roundRect">
            <a:avLst>
              <a:gd name="adj" fmla="val 4688"/>
            </a:avLst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0" name="Text 17"/>
          <p:cNvSpPr/>
          <p:nvPr/>
        </p:nvSpPr>
        <p:spPr>
          <a:xfrm>
            <a:off x="1024128" y="5129784"/>
            <a:ext cx="2651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63B73"/>
                </a:solidFill>
              </a:rPr>
              <a:t>What service he /she will get ?</a:t>
            </a:r>
            <a:endParaRPr lang="en-US" sz="1250" dirty="0"/>
          </a:p>
        </p:txBody>
      </p:sp>
      <p:sp>
        <p:nvSpPr>
          <p:cNvPr id="21" name="Text 18"/>
          <p:cNvSpPr/>
          <p:nvPr/>
        </p:nvSpPr>
        <p:spPr>
          <a:xfrm>
            <a:off x="1024128" y="5385816"/>
            <a:ext cx="27432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30" dirty="0">
                <a:solidFill>
                  <a:srgbClr val="101828"/>
                </a:solidFill>
              </a:rPr>
              <a:t>Figure label cleanup, legend normalization, contrast fixes, slide-ready visual layout, and scientific standardization across the deck.</a:t>
            </a:r>
            <a:endParaRPr lang="en-US" sz="1030" dirty="0"/>
          </a:p>
        </p:txBody>
      </p:sp>
      <p:sp>
        <p:nvSpPr>
          <p:cNvPr id="22" name="Shape 19"/>
          <p:cNvSpPr/>
          <p:nvPr/>
        </p:nvSpPr>
        <p:spPr>
          <a:xfrm>
            <a:off x="7498080" y="1225296"/>
            <a:ext cx="1353312" cy="310896"/>
          </a:xfrm>
          <a:prstGeom prst="roundRect">
            <a:avLst>
              <a:gd name="adj" fmla="val 35294"/>
            </a:avLst>
          </a:prstGeom>
          <a:solidFill>
            <a:srgbClr val="EEF3FA"/>
          </a:solidFill>
          <a:ln w="12700">
            <a:solidFill>
              <a:srgbClr val="EEF3F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3" name="Text 20"/>
          <p:cNvSpPr/>
          <p:nvPr/>
        </p:nvSpPr>
        <p:spPr>
          <a:xfrm>
            <a:off x="7525512" y="1298448"/>
            <a:ext cx="129844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63B73"/>
                </a:solidFill>
              </a:rPr>
              <a:t>Figure labels</a:t>
            </a:r>
            <a:endParaRPr lang="en-US" sz="900" dirty="0"/>
          </a:p>
        </p:txBody>
      </p:sp>
      <p:sp>
        <p:nvSpPr>
          <p:cNvPr id="24" name="Shape 21"/>
          <p:cNvSpPr/>
          <p:nvPr/>
        </p:nvSpPr>
        <p:spPr>
          <a:xfrm>
            <a:off x="8887968" y="1225296"/>
            <a:ext cx="1353312" cy="310896"/>
          </a:xfrm>
          <a:prstGeom prst="roundRect">
            <a:avLst>
              <a:gd name="adj" fmla="val 35294"/>
            </a:avLst>
          </a:prstGeom>
          <a:solidFill>
            <a:srgbClr val="FDEEEB"/>
          </a:solidFill>
          <a:ln w="12700">
            <a:solidFill>
              <a:srgbClr val="FDEEEB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5" name="Text 22"/>
          <p:cNvSpPr/>
          <p:nvPr/>
        </p:nvSpPr>
        <p:spPr>
          <a:xfrm>
            <a:off x="8915400" y="1298448"/>
            <a:ext cx="129844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E2231A"/>
                </a:solidFill>
              </a:rPr>
              <a:t>Contrast fixes</a:t>
            </a:r>
            <a:endParaRPr lang="en-US" sz="900" dirty="0"/>
          </a:p>
        </p:txBody>
      </p:sp>
      <p:sp>
        <p:nvSpPr>
          <p:cNvPr id="26" name="Shape 23"/>
          <p:cNvSpPr/>
          <p:nvPr/>
        </p:nvSpPr>
        <p:spPr>
          <a:xfrm>
            <a:off x="10058400" y="1225296"/>
            <a:ext cx="1353312" cy="310896"/>
          </a:xfrm>
          <a:prstGeom prst="roundRect">
            <a:avLst>
              <a:gd name="adj" fmla="val 35294"/>
            </a:avLst>
          </a:prstGeom>
          <a:solidFill>
            <a:srgbClr val="EEF3FA"/>
          </a:solidFill>
          <a:ln w="12700">
            <a:solidFill>
              <a:srgbClr val="EEF3F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7" name="Text 24"/>
          <p:cNvSpPr/>
          <p:nvPr/>
        </p:nvSpPr>
        <p:spPr>
          <a:xfrm>
            <a:off x="10085832" y="1298448"/>
            <a:ext cx="129844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63B73"/>
                </a:solidFill>
              </a:rPr>
              <a:t>Legend normalization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2231A"/>
          </a:solidFill>
          <a:ln w="12700">
            <a:solidFill>
              <a:srgbClr val="E2231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182880" y="0"/>
            <a:ext cx="128016" cy="6858000"/>
          </a:xfrm>
          <a:prstGeom prst="rect">
            <a:avLst/>
          </a:prstGeom>
          <a:solidFill>
            <a:srgbClr val="163B73"/>
          </a:solidFill>
          <a:ln w="12700">
            <a:solidFill>
              <a:srgbClr val="163B7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Shape 2"/>
          <p:cNvSpPr/>
          <p:nvPr/>
        </p:nvSpPr>
        <p:spPr>
          <a:xfrm>
            <a:off x="640080" y="6419088"/>
            <a:ext cx="10972800" cy="18288"/>
          </a:xfrm>
          <a:prstGeom prst="rect">
            <a:avLst/>
          </a:prstGeom>
          <a:solidFill>
            <a:srgbClr val="D0D5DD"/>
          </a:solidFill>
          <a:ln w="12700">
            <a:solidFill>
              <a:srgbClr val="D0D5D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9235440" y="228600"/>
            <a:ext cx="2011680" cy="109728"/>
          </a:xfrm>
          <a:prstGeom prst="rect">
            <a:avLst/>
          </a:prstGeom>
          <a:solidFill>
            <a:srgbClr val="E2231A">
              <a:alpha val="30000"/>
            </a:srgbClr>
          </a:solidFill>
          <a:ln w="12700">
            <a:solidFill>
              <a:srgbClr val="E2231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6" name="Shape 4"/>
          <p:cNvSpPr/>
          <p:nvPr/>
        </p:nvSpPr>
        <p:spPr>
          <a:xfrm>
            <a:off x="8686800" y="411480"/>
            <a:ext cx="2560320" cy="73152"/>
          </a:xfrm>
          <a:prstGeom prst="rect">
            <a:avLst/>
          </a:prstGeom>
          <a:solidFill>
            <a:srgbClr val="163B73">
              <a:alpha val="20000"/>
            </a:srgbClr>
          </a:solidFill>
          <a:ln w="12700">
            <a:solidFill>
              <a:srgbClr val="163B7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7" name="Image 0" descr="/mnt/data/RE4U 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12443" y="164592"/>
            <a:ext cx="1229275" cy="548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31520" y="38404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2231A"/>
                </a:solidFill>
              </a:rPr>
              <a:t>VISUAL AUDIT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731520" y="585216"/>
            <a:ext cx="6583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01828"/>
                </a:solidFill>
              </a:rPr>
              <a:t>What gets cleaned in a scientific figure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11155680" y="6473952"/>
            <a:ext cx="3200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67085"/>
                </a:solidFill>
              </a:rPr>
              <a:t>02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868680" y="1417320"/>
            <a:ext cx="10332720" cy="822960"/>
          </a:xfrm>
          <a:prstGeom prst="roundRect">
            <a:avLst>
              <a:gd name="adj" fmla="val 5556"/>
            </a:avLst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2" name="Text 9"/>
          <p:cNvSpPr/>
          <p:nvPr/>
        </p:nvSpPr>
        <p:spPr>
          <a:xfrm>
            <a:off x="1060704" y="1618488"/>
            <a:ext cx="38404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E2231A"/>
                </a:solidFill>
              </a:rPr>
              <a:t>01</a:t>
            </a:r>
            <a:endParaRPr lang="en-US" sz="1700" dirty="0"/>
          </a:p>
        </p:txBody>
      </p:sp>
      <p:sp>
        <p:nvSpPr>
          <p:cNvPr id="13" name="Text 10"/>
          <p:cNvSpPr/>
          <p:nvPr/>
        </p:nvSpPr>
        <p:spPr>
          <a:xfrm>
            <a:off x="1627632" y="1581912"/>
            <a:ext cx="2468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20" b="1" dirty="0">
                <a:solidFill>
                  <a:srgbClr val="101828"/>
                </a:solidFill>
              </a:rPr>
              <a:t>Label hierarchy</a:t>
            </a:r>
            <a:endParaRPr lang="en-US" sz="1320" dirty="0"/>
          </a:p>
        </p:txBody>
      </p:sp>
      <p:sp>
        <p:nvSpPr>
          <p:cNvPr id="14" name="Text 11"/>
          <p:cNvSpPr/>
          <p:nvPr/>
        </p:nvSpPr>
        <p:spPr>
          <a:xfrm>
            <a:off x="3749040" y="1581912"/>
            <a:ext cx="6858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101828"/>
                </a:solidFill>
              </a:rPr>
              <a:t>Standardize font sizes, caption weight, axis emphasis, and annotation placement.</a:t>
            </a:r>
            <a:endParaRPr lang="en-US" sz="1060" dirty="0"/>
          </a:p>
        </p:txBody>
      </p:sp>
      <p:sp>
        <p:nvSpPr>
          <p:cNvPr id="15" name="Shape 12"/>
          <p:cNvSpPr/>
          <p:nvPr/>
        </p:nvSpPr>
        <p:spPr>
          <a:xfrm>
            <a:off x="868680" y="2423160"/>
            <a:ext cx="10332720" cy="822960"/>
          </a:xfrm>
          <a:prstGeom prst="roundRect">
            <a:avLst>
              <a:gd name="adj" fmla="val 5556"/>
            </a:avLst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6" name="Text 13"/>
          <p:cNvSpPr/>
          <p:nvPr/>
        </p:nvSpPr>
        <p:spPr>
          <a:xfrm>
            <a:off x="1060704" y="2624328"/>
            <a:ext cx="38404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63B73"/>
                </a:solidFill>
              </a:rPr>
              <a:t>02</a:t>
            </a:r>
            <a:endParaRPr lang="en-US" sz="1700" dirty="0"/>
          </a:p>
        </p:txBody>
      </p:sp>
      <p:sp>
        <p:nvSpPr>
          <p:cNvPr id="17" name="Text 14"/>
          <p:cNvSpPr/>
          <p:nvPr/>
        </p:nvSpPr>
        <p:spPr>
          <a:xfrm>
            <a:off x="1627632" y="2587752"/>
            <a:ext cx="2468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20" b="1" dirty="0">
                <a:solidFill>
                  <a:srgbClr val="101828"/>
                </a:solidFill>
              </a:rPr>
              <a:t>Projection-safe contrast</a:t>
            </a:r>
            <a:endParaRPr lang="en-US" sz="1320" dirty="0"/>
          </a:p>
        </p:txBody>
      </p:sp>
      <p:sp>
        <p:nvSpPr>
          <p:cNvPr id="18" name="Text 15"/>
          <p:cNvSpPr/>
          <p:nvPr/>
        </p:nvSpPr>
        <p:spPr>
          <a:xfrm>
            <a:off x="3749040" y="2587752"/>
            <a:ext cx="6858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101828"/>
                </a:solidFill>
              </a:rPr>
              <a:t>Increase readability on white screens and bright projectors without oversaturating data.</a:t>
            </a:r>
            <a:endParaRPr lang="en-US" sz="1060" dirty="0"/>
          </a:p>
        </p:txBody>
      </p:sp>
      <p:sp>
        <p:nvSpPr>
          <p:cNvPr id="19" name="Shape 16"/>
          <p:cNvSpPr/>
          <p:nvPr/>
        </p:nvSpPr>
        <p:spPr>
          <a:xfrm>
            <a:off x="868680" y="3429000"/>
            <a:ext cx="10332720" cy="822960"/>
          </a:xfrm>
          <a:prstGeom prst="roundRect">
            <a:avLst>
              <a:gd name="adj" fmla="val 5556"/>
            </a:avLst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0" name="Text 17"/>
          <p:cNvSpPr/>
          <p:nvPr/>
        </p:nvSpPr>
        <p:spPr>
          <a:xfrm>
            <a:off x="1060704" y="3630168"/>
            <a:ext cx="38404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E2231A"/>
                </a:solidFill>
              </a:rPr>
              <a:t>03</a:t>
            </a:r>
            <a:endParaRPr lang="en-US" sz="1700" dirty="0"/>
          </a:p>
        </p:txBody>
      </p:sp>
      <p:sp>
        <p:nvSpPr>
          <p:cNvPr id="21" name="Text 18"/>
          <p:cNvSpPr/>
          <p:nvPr/>
        </p:nvSpPr>
        <p:spPr>
          <a:xfrm>
            <a:off x="1627632" y="3593592"/>
            <a:ext cx="2468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20" b="1" dirty="0">
                <a:solidFill>
                  <a:srgbClr val="101828"/>
                </a:solidFill>
              </a:rPr>
              <a:t>Legend normalization</a:t>
            </a:r>
            <a:endParaRPr lang="en-US" sz="1320" dirty="0"/>
          </a:p>
        </p:txBody>
      </p:sp>
      <p:sp>
        <p:nvSpPr>
          <p:cNvPr id="22" name="Text 19"/>
          <p:cNvSpPr/>
          <p:nvPr/>
        </p:nvSpPr>
        <p:spPr>
          <a:xfrm>
            <a:off x="3749040" y="3593592"/>
            <a:ext cx="6858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101828"/>
                </a:solidFill>
              </a:rPr>
              <a:t>Align marker styles, color keys, abbreviations, and legend spacing across all figures.</a:t>
            </a:r>
            <a:endParaRPr lang="en-US" sz="1060" dirty="0"/>
          </a:p>
        </p:txBody>
      </p:sp>
      <p:sp>
        <p:nvSpPr>
          <p:cNvPr id="23" name="Shape 20"/>
          <p:cNvSpPr/>
          <p:nvPr/>
        </p:nvSpPr>
        <p:spPr>
          <a:xfrm>
            <a:off x="868680" y="4434840"/>
            <a:ext cx="10332720" cy="822960"/>
          </a:xfrm>
          <a:prstGeom prst="roundRect">
            <a:avLst>
              <a:gd name="adj" fmla="val 5556"/>
            </a:avLst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4" name="Text 21"/>
          <p:cNvSpPr/>
          <p:nvPr/>
        </p:nvSpPr>
        <p:spPr>
          <a:xfrm>
            <a:off x="1060704" y="4636008"/>
            <a:ext cx="38404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63B73"/>
                </a:solidFill>
              </a:rPr>
              <a:t>04</a:t>
            </a:r>
            <a:endParaRPr lang="en-US" sz="1700" dirty="0"/>
          </a:p>
        </p:txBody>
      </p:sp>
      <p:sp>
        <p:nvSpPr>
          <p:cNvPr id="25" name="Text 22"/>
          <p:cNvSpPr/>
          <p:nvPr/>
        </p:nvSpPr>
        <p:spPr>
          <a:xfrm>
            <a:off x="1627632" y="4599432"/>
            <a:ext cx="2468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20" b="1" dirty="0">
                <a:solidFill>
                  <a:srgbClr val="101828"/>
                </a:solidFill>
              </a:rPr>
              <a:t>Layout discipline</a:t>
            </a:r>
            <a:endParaRPr lang="en-US" sz="1320" dirty="0"/>
          </a:p>
        </p:txBody>
      </p:sp>
      <p:sp>
        <p:nvSpPr>
          <p:cNvPr id="26" name="Text 23"/>
          <p:cNvSpPr/>
          <p:nvPr/>
        </p:nvSpPr>
        <p:spPr>
          <a:xfrm>
            <a:off x="3749040" y="4599432"/>
            <a:ext cx="6858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101828"/>
                </a:solidFill>
              </a:rPr>
              <a:t>Balance white space and remove dead zones or collisions in multi-panel compositions.</a:t>
            </a:r>
            <a:endParaRPr lang="en-US" sz="106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2231A"/>
          </a:solidFill>
          <a:ln w="12700">
            <a:solidFill>
              <a:srgbClr val="E2231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182880" y="0"/>
            <a:ext cx="128016" cy="6858000"/>
          </a:xfrm>
          <a:prstGeom prst="rect">
            <a:avLst/>
          </a:prstGeom>
          <a:solidFill>
            <a:srgbClr val="163B73"/>
          </a:solidFill>
          <a:ln w="12700">
            <a:solidFill>
              <a:srgbClr val="163B7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Shape 2"/>
          <p:cNvSpPr/>
          <p:nvPr/>
        </p:nvSpPr>
        <p:spPr>
          <a:xfrm>
            <a:off x="640080" y="6419088"/>
            <a:ext cx="10972800" cy="18288"/>
          </a:xfrm>
          <a:prstGeom prst="rect">
            <a:avLst/>
          </a:prstGeom>
          <a:solidFill>
            <a:srgbClr val="D0D5DD"/>
          </a:solidFill>
          <a:ln w="12700">
            <a:solidFill>
              <a:srgbClr val="D0D5D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9235440" y="228600"/>
            <a:ext cx="2011680" cy="109728"/>
          </a:xfrm>
          <a:prstGeom prst="rect">
            <a:avLst/>
          </a:prstGeom>
          <a:solidFill>
            <a:srgbClr val="E2231A">
              <a:alpha val="30000"/>
            </a:srgbClr>
          </a:solidFill>
          <a:ln w="12700">
            <a:solidFill>
              <a:srgbClr val="E2231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6" name="Shape 4"/>
          <p:cNvSpPr/>
          <p:nvPr/>
        </p:nvSpPr>
        <p:spPr>
          <a:xfrm>
            <a:off x="8686800" y="411480"/>
            <a:ext cx="2560320" cy="73152"/>
          </a:xfrm>
          <a:prstGeom prst="rect">
            <a:avLst/>
          </a:prstGeom>
          <a:solidFill>
            <a:srgbClr val="163B73">
              <a:alpha val="20000"/>
            </a:srgbClr>
          </a:solidFill>
          <a:ln w="12700">
            <a:solidFill>
              <a:srgbClr val="163B7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7" name="Image 0" descr="/mnt/data/RE4U 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12443" y="164592"/>
            <a:ext cx="1229275" cy="548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31520" y="38404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2231A"/>
                </a:solidFill>
              </a:rPr>
              <a:t>TRANSFORMATION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731520" y="585216"/>
            <a:ext cx="6583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01828"/>
                </a:solidFill>
              </a:rPr>
              <a:t>Before vs after chemistry visual cleanup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11155680" y="6473952"/>
            <a:ext cx="3200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67085"/>
                </a:solidFill>
              </a:rPr>
              <a:t>03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868680" y="1325880"/>
            <a:ext cx="4983480" cy="4526280"/>
          </a:xfrm>
          <a:prstGeom prst="roundRect">
            <a:avLst>
              <a:gd name="adj" fmla="val 1212"/>
            </a:avLst>
          </a:prstGeom>
          <a:solidFill>
            <a:srgbClr val="FFF7F6"/>
          </a:solidFill>
          <a:ln w="12700">
            <a:solidFill>
              <a:srgbClr val="D0D5D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2" name="Text 9"/>
          <p:cNvSpPr/>
          <p:nvPr/>
        </p:nvSpPr>
        <p:spPr>
          <a:xfrm>
            <a:off x="1097280" y="1572768"/>
            <a:ext cx="914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E2231A"/>
                </a:solidFill>
              </a:rPr>
              <a:t>Before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1097280" y="2624328"/>
            <a:ext cx="37490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101828"/>
                </a:solidFill>
              </a:rPr>
              <a:t>• Tiny labels and inconsistent fonts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01828"/>
                </a:solidFill>
              </a:rPr>
              <a:t>• Weak contrast between data and background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01828"/>
                </a:solidFill>
              </a:rPr>
              <a:t>• Legends packed too tightly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01828"/>
                </a:solidFill>
              </a:rPr>
              <a:t>• Scheme arrows and spacing feel uneven</a:t>
            </a:r>
            <a:endParaRPr lang="en-US" dirty="0"/>
          </a:p>
        </p:txBody>
      </p:sp>
      <p:sp>
        <p:nvSpPr>
          <p:cNvPr id="14" name="Text 11"/>
          <p:cNvSpPr/>
          <p:nvPr/>
        </p:nvSpPr>
        <p:spPr>
          <a:xfrm>
            <a:off x="1097280" y="473659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67085"/>
                </a:solidFill>
              </a:rPr>
              <a:t>Scientifically correct, but visually tiring and risky on projected screens.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6291072" y="1325880"/>
            <a:ext cx="4892040" cy="4526280"/>
          </a:xfrm>
          <a:prstGeom prst="roundRect">
            <a:avLst>
              <a:gd name="adj" fmla="val 1212"/>
            </a:avLst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6" name="Text 13"/>
          <p:cNvSpPr/>
          <p:nvPr/>
        </p:nvSpPr>
        <p:spPr>
          <a:xfrm>
            <a:off x="6510528" y="1572768"/>
            <a:ext cx="914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63B73"/>
                </a:solidFill>
              </a:rPr>
              <a:t>After</a:t>
            </a:r>
            <a:endParaRPr lang="en-US" sz="1800" dirty="0"/>
          </a:p>
        </p:txBody>
      </p:sp>
      <p:sp>
        <p:nvSpPr>
          <p:cNvPr id="17" name="Text 14"/>
          <p:cNvSpPr/>
          <p:nvPr/>
        </p:nvSpPr>
        <p:spPr>
          <a:xfrm>
            <a:off x="6510528" y="2807208"/>
            <a:ext cx="3657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101828"/>
                </a:solidFill>
              </a:rPr>
              <a:t>• Labels grouped into a readable hierarchy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01828"/>
                </a:solidFill>
              </a:rPr>
              <a:t>• Color contrast tuned for viewing distance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01828"/>
                </a:solidFill>
              </a:rPr>
              <a:t>• Legends standardized and easier to scan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01828"/>
                </a:solidFill>
              </a:rPr>
              <a:t>• All visual elements aligned on a clean grid</a:t>
            </a:r>
            <a:endParaRPr lang="en-US" dirty="0"/>
          </a:p>
        </p:txBody>
      </p:sp>
      <p:sp>
        <p:nvSpPr>
          <p:cNvPr id="18" name="Text 15"/>
          <p:cNvSpPr/>
          <p:nvPr/>
        </p:nvSpPr>
        <p:spPr>
          <a:xfrm>
            <a:off x="6510528" y="473659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67085"/>
                </a:solidFill>
              </a:rPr>
              <a:t>Same science, but cleaner, faster to read, and more convincing in presentation mode.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2231A"/>
          </a:solidFill>
          <a:ln w="12700">
            <a:solidFill>
              <a:srgbClr val="E2231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182880" y="0"/>
            <a:ext cx="128016" cy="6858000"/>
          </a:xfrm>
          <a:prstGeom prst="rect">
            <a:avLst/>
          </a:prstGeom>
          <a:solidFill>
            <a:srgbClr val="163B73"/>
          </a:solidFill>
          <a:ln w="12700">
            <a:solidFill>
              <a:srgbClr val="163B7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Shape 2"/>
          <p:cNvSpPr/>
          <p:nvPr/>
        </p:nvSpPr>
        <p:spPr>
          <a:xfrm>
            <a:off x="640080" y="6419088"/>
            <a:ext cx="10972800" cy="18288"/>
          </a:xfrm>
          <a:prstGeom prst="rect">
            <a:avLst/>
          </a:prstGeom>
          <a:solidFill>
            <a:srgbClr val="D0D5DD"/>
          </a:solidFill>
          <a:ln w="12700">
            <a:solidFill>
              <a:srgbClr val="D0D5D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9235440" y="228600"/>
            <a:ext cx="2011680" cy="109728"/>
          </a:xfrm>
          <a:prstGeom prst="rect">
            <a:avLst/>
          </a:prstGeom>
          <a:solidFill>
            <a:srgbClr val="E2231A">
              <a:alpha val="30000"/>
            </a:srgbClr>
          </a:solidFill>
          <a:ln w="12700">
            <a:solidFill>
              <a:srgbClr val="E2231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6" name="Shape 4"/>
          <p:cNvSpPr/>
          <p:nvPr/>
        </p:nvSpPr>
        <p:spPr>
          <a:xfrm>
            <a:off x="8686800" y="411480"/>
            <a:ext cx="2560320" cy="73152"/>
          </a:xfrm>
          <a:prstGeom prst="rect">
            <a:avLst/>
          </a:prstGeom>
          <a:solidFill>
            <a:srgbClr val="163B73">
              <a:alpha val="20000"/>
            </a:srgbClr>
          </a:solidFill>
          <a:ln w="12700">
            <a:solidFill>
              <a:srgbClr val="163B7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7" name="Image 0" descr="/mnt/data/RE4U 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12443" y="164592"/>
            <a:ext cx="1229275" cy="548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31520" y="38404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2231A"/>
                </a:solidFill>
              </a:rPr>
              <a:t>STANDARDIZATION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731520" y="585216"/>
            <a:ext cx="6583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01828"/>
                </a:solidFill>
              </a:rPr>
              <a:t>Figure cleanup system applied across the deck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11155680" y="6473952"/>
            <a:ext cx="3200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67085"/>
                </a:solidFill>
              </a:rPr>
              <a:t>04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868680" y="1645920"/>
            <a:ext cx="2697480" cy="3291840"/>
          </a:xfrm>
          <a:prstGeom prst="roundRect">
            <a:avLst>
              <a:gd name="adj" fmla="val 2034"/>
            </a:avLst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2" name="Text 9"/>
          <p:cNvSpPr/>
          <p:nvPr/>
        </p:nvSpPr>
        <p:spPr>
          <a:xfrm>
            <a:off x="1033272" y="1847088"/>
            <a:ext cx="1737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01828"/>
                </a:solidFill>
              </a:rPr>
              <a:t>Reaction scheme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1033272" y="4297680"/>
            <a:ext cx="19202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20" dirty="0">
                <a:solidFill>
                  <a:srgbClr val="667085"/>
                </a:solidFill>
              </a:rPr>
              <a:t>Normalized labels</a:t>
            </a:r>
            <a:endParaRPr lang="en-US" sz="1020" dirty="0"/>
          </a:p>
          <a:p>
            <a:pPr marL="0" indent="0">
              <a:buNone/>
            </a:pPr>
            <a:r>
              <a:rPr lang="en-US" sz="1020" dirty="0">
                <a:solidFill>
                  <a:srgbClr val="667085"/>
                </a:solidFill>
              </a:rPr>
              <a:t>Stronger contrast</a:t>
            </a:r>
            <a:endParaRPr lang="en-US" sz="1020" dirty="0"/>
          </a:p>
          <a:p>
            <a:pPr marL="0" indent="0">
              <a:buNone/>
            </a:pPr>
            <a:r>
              <a:rPr lang="en-US" sz="1020" dirty="0">
                <a:solidFill>
                  <a:srgbClr val="667085"/>
                </a:solidFill>
              </a:rPr>
              <a:t>Consistent spacing</a:t>
            </a:r>
            <a:endParaRPr lang="en-US" sz="1020" dirty="0"/>
          </a:p>
        </p:txBody>
      </p:sp>
      <p:sp>
        <p:nvSpPr>
          <p:cNvPr id="14" name="Shape 11"/>
          <p:cNvSpPr/>
          <p:nvPr/>
        </p:nvSpPr>
        <p:spPr>
          <a:xfrm>
            <a:off x="1124712" y="3611880"/>
            <a:ext cx="201168" cy="502920"/>
          </a:xfrm>
          <a:prstGeom prst="rect">
            <a:avLst/>
          </a:prstGeom>
          <a:solidFill>
            <a:srgbClr val="163B73"/>
          </a:solidFill>
          <a:ln w="12700">
            <a:solidFill>
              <a:srgbClr val="163B7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5" name="Shape 12"/>
          <p:cNvSpPr/>
          <p:nvPr/>
        </p:nvSpPr>
        <p:spPr>
          <a:xfrm>
            <a:off x="1463040" y="3429000"/>
            <a:ext cx="201168" cy="685800"/>
          </a:xfrm>
          <a:prstGeom prst="rect">
            <a:avLst/>
          </a:prstGeom>
          <a:solidFill>
            <a:srgbClr val="E2231A"/>
          </a:solidFill>
          <a:ln w="12700">
            <a:solidFill>
              <a:srgbClr val="E2231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6" name="Shape 13"/>
          <p:cNvSpPr/>
          <p:nvPr/>
        </p:nvSpPr>
        <p:spPr>
          <a:xfrm>
            <a:off x="1801368" y="3246120"/>
            <a:ext cx="201168" cy="868680"/>
          </a:xfrm>
          <a:prstGeom prst="rect">
            <a:avLst/>
          </a:prstGeom>
          <a:solidFill>
            <a:srgbClr val="85A4D6"/>
          </a:solidFill>
          <a:ln w="12700">
            <a:solidFill>
              <a:srgbClr val="85A4D6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7" name="Shape 14"/>
          <p:cNvSpPr/>
          <p:nvPr/>
        </p:nvSpPr>
        <p:spPr>
          <a:xfrm>
            <a:off x="1143000" y="2514600"/>
            <a:ext cx="1371600" cy="27432"/>
          </a:xfrm>
          <a:prstGeom prst="rect">
            <a:avLst/>
          </a:prstGeom>
          <a:solidFill>
            <a:srgbClr val="667085"/>
          </a:solidFill>
          <a:ln w="12700">
            <a:solidFill>
              <a:srgbClr val="66708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8" name="Shape 15"/>
          <p:cNvSpPr/>
          <p:nvPr/>
        </p:nvSpPr>
        <p:spPr>
          <a:xfrm>
            <a:off x="1143000" y="2514600"/>
            <a:ext cx="822960" cy="27432"/>
          </a:xfrm>
          <a:prstGeom prst="rect">
            <a:avLst/>
          </a:prstGeom>
          <a:solidFill>
            <a:srgbClr val="E2231A"/>
          </a:solidFill>
          <a:ln w="12700">
            <a:solidFill>
              <a:srgbClr val="E2231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9" name="Shape 16"/>
          <p:cNvSpPr/>
          <p:nvPr/>
        </p:nvSpPr>
        <p:spPr>
          <a:xfrm>
            <a:off x="3977640" y="1645920"/>
            <a:ext cx="2697480" cy="3291840"/>
          </a:xfrm>
          <a:prstGeom prst="roundRect">
            <a:avLst>
              <a:gd name="adj" fmla="val 2034"/>
            </a:avLst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0" name="Text 17"/>
          <p:cNvSpPr/>
          <p:nvPr/>
        </p:nvSpPr>
        <p:spPr>
          <a:xfrm>
            <a:off x="4142232" y="1847088"/>
            <a:ext cx="1737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01828"/>
                </a:solidFill>
              </a:rPr>
              <a:t>Spectral / chart panel</a:t>
            </a:r>
            <a:endParaRPr lang="en-US" sz="1200" dirty="0"/>
          </a:p>
        </p:txBody>
      </p:sp>
      <p:sp>
        <p:nvSpPr>
          <p:cNvPr id="21" name="Text 18"/>
          <p:cNvSpPr/>
          <p:nvPr/>
        </p:nvSpPr>
        <p:spPr>
          <a:xfrm>
            <a:off x="4142232" y="4297680"/>
            <a:ext cx="19202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20" dirty="0">
                <a:solidFill>
                  <a:srgbClr val="667085"/>
                </a:solidFill>
              </a:rPr>
              <a:t>Normalized labels</a:t>
            </a:r>
            <a:endParaRPr lang="en-US" sz="1020" dirty="0"/>
          </a:p>
          <a:p>
            <a:pPr marL="0" indent="0">
              <a:buNone/>
            </a:pPr>
            <a:r>
              <a:rPr lang="en-US" sz="1020" dirty="0">
                <a:solidFill>
                  <a:srgbClr val="667085"/>
                </a:solidFill>
              </a:rPr>
              <a:t>Stronger contrast</a:t>
            </a:r>
            <a:endParaRPr lang="en-US" sz="1020" dirty="0"/>
          </a:p>
          <a:p>
            <a:pPr marL="0" indent="0">
              <a:buNone/>
            </a:pPr>
            <a:r>
              <a:rPr lang="en-US" sz="1020" dirty="0">
                <a:solidFill>
                  <a:srgbClr val="667085"/>
                </a:solidFill>
              </a:rPr>
              <a:t>Consistent spacing</a:t>
            </a:r>
            <a:endParaRPr lang="en-US" sz="1020" dirty="0"/>
          </a:p>
        </p:txBody>
      </p:sp>
      <p:sp>
        <p:nvSpPr>
          <p:cNvPr id="22" name="Shape 19"/>
          <p:cNvSpPr/>
          <p:nvPr/>
        </p:nvSpPr>
        <p:spPr>
          <a:xfrm>
            <a:off x="4233672" y="3611880"/>
            <a:ext cx="201168" cy="502920"/>
          </a:xfrm>
          <a:prstGeom prst="rect">
            <a:avLst/>
          </a:prstGeom>
          <a:solidFill>
            <a:srgbClr val="163B73"/>
          </a:solidFill>
          <a:ln w="12700">
            <a:solidFill>
              <a:srgbClr val="163B7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3" name="Shape 20"/>
          <p:cNvSpPr/>
          <p:nvPr/>
        </p:nvSpPr>
        <p:spPr>
          <a:xfrm>
            <a:off x="4572000" y="3429000"/>
            <a:ext cx="201168" cy="685800"/>
          </a:xfrm>
          <a:prstGeom prst="rect">
            <a:avLst/>
          </a:prstGeom>
          <a:solidFill>
            <a:srgbClr val="E2231A"/>
          </a:solidFill>
          <a:ln w="12700">
            <a:solidFill>
              <a:srgbClr val="E2231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4" name="Shape 21"/>
          <p:cNvSpPr/>
          <p:nvPr/>
        </p:nvSpPr>
        <p:spPr>
          <a:xfrm>
            <a:off x="4910328" y="3246120"/>
            <a:ext cx="201168" cy="868680"/>
          </a:xfrm>
          <a:prstGeom prst="rect">
            <a:avLst/>
          </a:prstGeom>
          <a:solidFill>
            <a:srgbClr val="85A4D6"/>
          </a:solidFill>
          <a:ln w="12700">
            <a:solidFill>
              <a:srgbClr val="85A4D6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5" name="Shape 22"/>
          <p:cNvSpPr/>
          <p:nvPr/>
        </p:nvSpPr>
        <p:spPr>
          <a:xfrm>
            <a:off x="4251960" y="2514600"/>
            <a:ext cx="1371600" cy="27432"/>
          </a:xfrm>
          <a:prstGeom prst="rect">
            <a:avLst/>
          </a:prstGeom>
          <a:solidFill>
            <a:srgbClr val="667085"/>
          </a:solidFill>
          <a:ln w="12700">
            <a:solidFill>
              <a:srgbClr val="66708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6" name="Shape 23"/>
          <p:cNvSpPr/>
          <p:nvPr/>
        </p:nvSpPr>
        <p:spPr>
          <a:xfrm>
            <a:off x="4251960" y="2514600"/>
            <a:ext cx="822960" cy="27432"/>
          </a:xfrm>
          <a:prstGeom prst="rect">
            <a:avLst/>
          </a:prstGeom>
          <a:solidFill>
            <a:srgbClr val="E2231A"/>
          </a:solidFill>
          <a:ln w="12700">
            <a:solidFill>
              <a:srgbClr val="E2231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7" name="Shape 24"/>
          <p:cNvSpPr/>
          <p:nvPr/>
        </p:nvSpPr>
        <p:spPr>
          <a:xfrm>
            <a:off x="7086600" y="1645920"/>
            <a:ext cx="2697480" cy="3291840"/>
          </a:xfrm>
          <a:prstGeom prst="roundRect">
            <a:avLst>
              <a:gd name="adj" fmla="val 2034"/>
            </a:avLst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8" name="Text 25"/>
          <p:cNvSpPr/>
          <p:nvPr/>
        </p:nvSpPr>
        <p:spPr>
          <a:xfrm>
            <a:off x="7251192" y="1847088"/>
            <a:ext cx="1737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01828"/>
                </a:solidFill>
              </a:rPr>
              <a:t>Legend &amp; annotation</a:t>
            </a:r>
            <a:endParaRPr lang="en-US" sz="1200" dirty="0"/>
          </a:p>
        </p:txBody>
      </p:sp>
      <p:sp>
        <p:nvSpPr>
          <p:cNvPr id="29" name="Text 26"/>
          <p:cNvSpPr/>
          <p:nvPr/>
        </p:nvSpPr>
        <p:spPr>
          <a:xfrm>
            <a:off x="7251192" y="4297680"/>
            <a:ext cx="19202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20" dirty="0">
                <a:solidFill>
                  <a:srgbClr val="667085"/>
                </a:solidFill>
              </a:rPr>
              <a:t>Normalized labels</a:t>
            </a:r>
            <a:endParaRPr lang="en-US" sz="1020" dirty="0"/>
          </a:p>
          <a:p>
            <a:pPr marL="0" indent="0">
              <a:buNone/>
            </a:pPr>
            <a:r>
              <a:rPr lang="en-US" sz="1020" dirty="0">
                <a:solidFill>
                  <a:srgbClr val="667085"/>
                </a:solidFill>
              </a:rPr>
              <a:t>Stronger contrast</a:t>
            </a:r>
            <a:endParaRPr lang="en-US" sz="1020" dirty="0"/>
          </a:p>
          <a:p>
            <a:pPr marL="0" indent="0">
              <a:buNone/>
            </a:pPr>
            <a:r>
              <a:rPr lang="en-US" sz="1020" dirty="0">
                <a:solidFill>
                  <a:srgbClr val="667085"/>
                </a:solidFill>
              </a:rPr>
              <a:t>Consistent spacing</a:t>
            </a:r>
            <a:endParaRPr lang="en-US" sz="1020" dirty="0"/>
          </a:p>
        </p:txBody>
      </p:sp>
      <p:sp>
        <p:nvSpPr>
          <p:cNvPr id="30" name="Shape 27"/>
          <p:cNvSpPr/>
          <p:nvPr/>
        </p:nvSpPr>
        <p:spPr>
          <a:xfrm>
            <a:off x="7342632" y="3611880"/>
            <a:ext cx="201168" cy="502920"/>
          </a:xfrm>
          <a:prstGeom prst="rect">
            <a:avLst/>
          </a:prstGeom>
          <a:solidFill>
            <a:srgbClr val="163B73"/>
          </a:solidFill>
          <a:ln w="12700">
            <a:solidFill>
              <a:srgbClr val="163B7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1" name="Shape 28"/>
          <p:cNvSpPr/>
          <p:nvPr/>
        </p:nvSpPr>
        <p:spPr>
          <a:xfrm>
            <a:off x="7680960" y="3429000"/>
            <a:ext cx="201168" cy="685800"/>
          </a:xfrm>
          <a:prstGeom prst="rect">
            <a:avLst/>
          </a:prstGeom>
          <a:solidFill>
            <a:srgbClr val="E2231A"/>
          </a:solidFill>
          <a:ln w="12700">
            <a:solidFill>
              <a:srgbClr val="E2231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2" name="Shape 29"/>
          <p:cNvSpPr/>
          <p:nvPr/>
        </p:nvSpPr>
        <p:spPr>
          <a:xfrm>
            <a:off x="8019288" y="3246120"/>
            <a:ext cx="201168" cy="868680"/>
          </a:xfrm>
          <a:prstGeom prst="rect">
            <a:avLst/>
          </a:prstGeom>
          <a:solidFill>
            <a:srgbClr val="85A4D6"/>
          </a:solidFill>
          <a:ln w="12700">
            <a:solidFill>
              <a:srgbClr val="85A4D6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3" name="Shape 30"/>
          <p:cNvSpPr/>
          <p:nvPr/>
        </p:nvSpPr>
        <p:spPr>
          <a:xfrm>
            <a:off x="7360920" y="2514600"/>
            <a:ext cx="1371600" cy="27432"/>
          </a:xfrm>
          <a:prstGeom prst="rect">
            <a:avLst/>
          </a:prstGeom>
          <a:solidFill>
            <a:srgbClr val="667085"/>
          </a:solidFill>
          <a:ln w="12700">
            <a:solidFill>
              <a:srgbClr val="66708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4" name="Shape 31"/>
          <p:cNvSpPr/>
          <p:nvPr/>
        </p:nvSpPr>
        <p:spPr>
          <a:xfrm>
            <a:off x="7360920" y="2514600"/>
            <a:ext cx="822960" cy="27432"/>
          </a:xfrm>
          <a:prstGeom prst="rect">
            <a:avLst/>
          </a:prstGeom>
          <a:solidFill>
            <a:srgbClr val="E2231A"/>
          </a:solidFill>
          <a:ln w="12700">
            <a:solidFill>
              <a:srgbClr val="E2231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5" name="Text 32"/>
          <p:cNvSpPr/>
          <p:nvPr/>
        </p:nvSpPr>
        <p:spPr>
          <a:xfrm>
            <a:off x="868680" y="5577840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80" b="1" dirty="0">
                <a:solidFill>
                  <a:srgbClr val="163B73"/>
                </a:solidFill>
              </a:rPr>
              <a:t>The outcome is not “fancier” science. It is science that can be seen, understood, and trusted faster.</a:t>
            </a:r>
            <a:endParaRPr lang="en-US" sz="118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2231A"/>
          </a:solidFill>
          <a:ln w="12700">
            <a:solidFill>
              <a:srgbClr val="E2231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182880" y="0"/>
            <a:ext cx="128016" cy="6858000"/>
          </a:xfrm>
          <a:prstGeom prst="rect">
            <a:avLst/>
          </a:prstGeom>
          <a:solidFill>
            <a:srgbClr val="163B73"/>
          </a:solidFill>
          <a:ln w="12700">
            <a:solidFill>
              <a:srgbClr val="163B7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Shape 2"/>
          <p:cNvSpPr/>
          <p:nvPr/>
        </p:nvSpPr>
        <p:spPr>
          <a:xfrm>
            <a:off x="640080" y="6419088"/>
            <a:ext cx="10972800" cy="18288"/>
          </a:xfrm>
          <a:prstGeom prst="rect">
            <a:avLst/>
          </a:prstGeom>
          <a:solidFill>
            <a:srgbClr val="D0D5DD"/>
          </a:solidFill>
          <a:ln w="12700">
            <a:solidFill>
              <a:srgbClr val="D0D5D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9235440" y="228600"/>
            <a:ext cx="2011680" cy="109728"/>
          </a:xfrm>
          <a:prstGeom prst="rect">
            <a:avLst/>
          </a:prstGeom>
          <a:solidFill>
            <a:srgbClr val="E2231A">
              <a:alpha val="30000"/>
            </a:srgbClr>
          </a:solidFill>
          <a:ln w="12700">
            <a:solidFill>
              <a:srgbClr val="E2231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6" name="Shape 4"/>
          <p:cNvSpPr/>
          <p:nvPr/>
        </p:nvSpPr>
        <p:spPr>
          <a:xfrm>
            <a:off x="8686800" y="411480"/>
            <a:ext cx="2560320" cy="73152"/>
          </a:xfrm>
          <a:prstGeom prst="rect">
            <a:avLst/>
          </a:prstGeom>
          <a:solidFill>
            <a:srgbClr val="163B73">
              <a:alpha val="20000"/>
            </a:srgbClr>
          </a:solidFill>
          <a:ln w="12700">
            <a:solidFill>
              <a:srgbClr val="163B7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7" name="Image 0" descr="/mnt/data/RE4U 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12443" y="164592"/>
            <a:ext cx="1229275" cy="548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31520" y="38404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2231A"/>
                </a:solidFill>
              </a:rPr>
              <a:t>DELIVERABLE SCOPE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731520" y="585216"/>
            <a:ext cx="6583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01828"/>
                </a:solidFill>
              </a:rPr>
              <a:t>What service the client receives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11155680" y="6473952"/>
            <a:ext cx="3200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67085"/>
                </a:solidFill>
              </a:rPr>
              <a:t>05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868680" y="1417320"/>
            <a:ext cx="10332720" cy="822960"/>
          </a:xfrm>
          <a:prstGeom prst="roundRect">
            <a:avLst>
              <a:gd name="adj" fmla="val 5556"/>
            </a:avLst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2" name="Text 9"/>
          <p:cNvSpPr/>
          <p:nvPr/>
        </p:nvSpPr>
        <p:spPr>
          <a:xfrm>
            <a:off x="1060704" y="1618488"/>
            <a:ext cx="38404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E2231A"/>
                </a:solidFill>
              </a:rPr>
              <a:t>01</a:t>
            </a:r>
            <a:endParaRPr lang="en-US" sz="1700" dirty="0"/>
          </a:p>
        </p:txBody>
      </p:sp>
      <p:sp>
        <p:nvSpPr>
          <p:cNvPr id="13" name="Text 10"/>
          <p:cNvSpPr/>
          <p:nvPr/>
        </p:nvSpPr>
        <p:spPr>
          <a:xfrm>
            <a:off x="1627632" y="1581912"/>
            <a:ext cx="2468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20" b="1" dirty="0">
                <a:solidFill>
                  <a:srgbClr val="101828"/>
                </a:solidFill>
              </a:rPr>
              <a:t>Figure rebuild guidance</a:t>
            </a:r>
            <a:endParaRPr lang="en-US" sz="1320" dirty="0"/>
          </a:p>
        </p:txBody>
      </p:sp>
      <p:sp>
        <p:nvSpPr>
          <p:cNvPr id="14" name="Text 11"/>
          <p:cNvSpPr/>
          <p:nvPr/>
        </p:nvSpPr>
        <p:spPr>
          <a:xfrm>
            <a:off x="3749040" y="1581912"/>
            <a:ext cx="6858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101828"/>
                </a:solidFill>
              </a:rPr>
              <a:t>Rework dense source figures into cleaner 16:9 presentation compositions.</a:t>
            </a:r>
            <a:endParaRPr lang="en-US" sz="1060" dirty="0"/>
          </a:p>
        </p:txBody>
      </p:sp>
      <p:sp>
        <p:nvSpPr>
          <p:cNvPr id="15" name="Shape 12"/>
          <p:cNvSpPr/>
          <p:nvPr/>
        </p:nvSpPr>
        <p:spPr>
          <a:xfrm>
            <a:off x="868680" y="2496312"/>
            <a:ext cx="10332720" cy="822960"/>
          </a:xfrm>
          <a:prstGeom prst="roundRect">
            <a:avLst>
              <a:gd name="adj" fmla="val 5556"/>
            </a:avLst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6" name="Text 13"/>
          <p:cNvSpPr/>
          <p:nvPr/>
        </p:nvSpPr>
        <p:spPr>
          <a:xfrm>
            <a:off x="1060704" y="2697480"/>
            <a:ext cx="38404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63B73"/>
                </a:solidFill>
              </a:rPr>
              <a:t>02</a:t>
            </a:r>
            <a:endParaRPr lang="en-US" sz="1700" dirty="0"/>
          </a:p>
        </p:txBody>
      </p:sp>
      <p:sp>
        <p:nvSpPr>
          <p:cNvPr id="17" name="Text 14"/>
          <p:cNvSpPr/>
          <p:nvPr/>
        </p:nvSpPr>
        <p:spPr>
          <a:xfrm>
            <a:off x="1627632" y="2660904"/>
            <a:ext cx="2468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20" b="1" dirty="0">
                <a:solidFill>
                  <a:srgbClr val="101828"/>
                </a:solidFill>
              </a:rPr>
              <a:t>Label and legend cleanup</a:t>
            </a:r>
            <a:endParaRPr lang="en-US" sz="1320" dirty="0"/>
          </a:p>
        </p:txBody>
      </p:sp>
      <p:sp>
        <p:nvSpPr>
          <p:cNvPr id="18" name="Text 15"/>
          <p:cNvSpPr/>
          <p:nvPr/>
        </p:nvSpPr>
        <p:spPr>
          <a:xfrm>
            <a:off x="3749040" y="2660904"/>
            <a:ext cx="6858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101828"/>
                </a:solidFill>
              </a:rPr>
              <a:t>Normalize fonts, abbreviations, axis titles, and symbol keys for consistency.</a:t>
            </a:r>
            <a:endParaRPr lang="en-US" sz="1060" dirty="0"/>
          </a:p>
        </p:txBody>
      </p:sp>
      <p:sp>
        <p:nvSpPr>
          <p:cNvPr id="19" name="Shape 16"/>
          <p:cNvSpPr/>
          <p:nvPr/>
        </p:nvSpPr>
        <p:spPr>
          <a:xfrm>
            <a:off x="868680" y="3575304"/>
            <a:ext cx="10332720" cy="822960"/>
          </a:xfrm>
          <a:prstGeom prst="roundRect">
            <a:avLst>
              <a:gd name="adj" fmla="val 5556"/>
            </a:avLst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0" name="Text 17"/>
          <p:cNvSpPr/>
          <p:nvPr/>
        </p:nvSpPr>
        <p:spPr>
          <a:xfrm>
            <a:off x="1060704" y="3776472"/>
            <a:ext cx="38404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E2231A"/>
                </a:solidFill>
              </a:rPr>
              <a:t>03</a:t>
            </a:r>
            <a:endParaRPr lang="en-US" sz="1700" dirty="0"/>
          </a:p>
        </p:txBody>
      </p:sp>
      <p:sp>
        <p:nvSpPr>
          <p:cNvPr id="21" name="Text 18"/>
          <p:cNvSpPr/>
          <p:nvPr/>
        </p:nvSpPr>
        <p:spPr>
          <a:xfrm>
            <a:off x="1627632" y="3739896"/>
            <a:ext cx="2468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20" b="1" dirty="0">
                <a:solidFill>
                  <a:srgbClr val="101828"/>
                </a:solidFill>
              </a:rPr>
              <a:t>Contrast tuning</a:t>
            </a:r>
            <a:endParaRPr lang="en-US" sz="1320" dirty="0"/>
          </a:p>
        </p:txBody>
      </p:sp>
      <p:sp>
        <p:nvSpPr>
          <p:cNvPr id="22" name="Text 19"/>
          <p:cNvSpPr/>
          <p:nvPr/>
        </p:nvSpPr>
        <p:spPr>
          <a:xfrm>
            <a:off x="3749040" y="3739896"/>
            <a:ext cx="6858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101828"/>
                </a:solidFill>
              </a:rPr>
              <a:t>Improve screen readability for charts, schemes, and chemistry artwork.</a:t>
            </a:r>
            <a:endParaRPr lang="en-US" sz="1060" dirty="0"/>
          </a:p>
        </p:txBody>
      </p:sp>
      <p:sp>
        <p:nvSpPr>
          <p:cNvPr id="23" name="Shape 20"/>
          <p:cNvSpPr/>
          <p:nvPr/>
        </p:nvSpPr>
        <p:spPr>
          <a:xfrm>
            <a:off x="868680" y="4654296"/>
            <a:ext cx="10332720" cy="822960"/>
          </a:xfrm>
          <a:prstGeom prst="roundRect">
            <a:avLst>
              <a:gd name="adj" fmla="val 5556"/>
            </a:avLst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4" name="Text 21"/>
          <p:cNvSpPr/>
          <p:nvPr/>
        </p:nvSpPr>
        <p:spPr>
          <a:xfrm>
            <a:off x="1060704" y="4855464"/>
            <a:ext cx="38404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63B73"/>
                </a:solidFill>
              </a:rPr>
              <a:t>04</a:t>
            </a:r>
            <a:endParaRPr lang="en-US" sz="1700" dirty="0"/>
          </a:p>
        </p:txBody>
      </p:sp>
      <p:sp>
        <p:nvSpPr>
          <p:cNvPr id="25" name="Text 22"/>
          <p:cNvSpPr/>
          <p:nvPr/>
        </p:nvSpPr>
        <p:spPr>
          <a:xfrm>
            <a:off x="1627632" y="4818888"/>
            <a:ext cx="2468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20" b="1" dirty="0">
                <a:solidFill>
                  <a:srgbClr val="101828"/>
                </a:solidFill>
              </a:rPr>
              <a:t>Deck-wide visual consistency</a:t>
            </a:r>
            <a:endParaRPr lang="en-US" sz="1320" dirty="0"/>
          </a:p>
        </p:txBody>
      </p:sp>
      <p:sp>
        <p:nvSpPr>
          <p:cNvPr id="26" name="Text 23"/>
          <p:cNvSpPr/>
          <p:nvPr/>
        </p:nvSpPr>
        <p:spPr>
          <a:xfrm>
            <a:off x="3749040" y="4818888"/>
            <a:ext cx="6858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101828"/>
                </a:solidFill>
              </a:rPr>
              <a:t>Apply one polished scientific style across all figures in the proposal.</a:t>
            </a:r>
            <a:endParaRPr lang="en-US" sz="1060" dirty="0"/>
          </a:p>
        </p:txBody>
      </p:sp>
      <p:sp>
        <p:nvSpPr>
          <p:cNvPr id="27" name="Text 24"/>
          <p:cNvSpPr/>
          <p:nvPr/>
        </p:nvSpPr>
        <p:spPr>
          <a:xfrm>
            <a:off x="868680" y="5833872"/>
            <a:ext cx="7589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80" b="1" dirty="0">
                <a:solidFill>
                  <a:srgbClr val="E2231A"/>
                </a:solidFill>
              </a:rPr>
              <a:t>Outcome: a visual-first proposal deck where every scientific figure feels sharper, cleaner, and easier to defend.</a:t>
            </a:r>
            <a:endParaRPr lang="en-US" sz="118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447</Words>
  <Application>Microsoft Office PowerPoint</Application>
  <PresentationFormat>Widescreen</PresentationFormat>
  <Paragraphs>81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RE4U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RE4U Proposal PPT - Figure Cleanup Sample</dc:title>
  <dc:subject>PptxGenJS Presentation</dc:subject>
  <dc:creator>OpenAI</dc:creator>
  <cp:lastModifiedBy>editor</cp:lastModifiedBy>
  <cp:revision>2</cp:revision>
  <dcterms:created xsi:type="dcterms:W3CDTF">2026-03-23T09:19:22Z</dcterms:created>
  <dcterms:modified xsi:type="dcterms:W3CDTF">2026-03-23T09:36:21Z</dcterms:modified>
</cp:coreProperties>
</file>