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6459200" cy="21945600"/>
  <p:notesSz cx="21945600" cy="164592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Model</c:v>
                </c:pt>
              </c:strCache>
            </c:strRef>
          </c:tx>
          <c:spPr>
            <a:solidFill>
              <a:srgbClr val="E9252A"/>
            </a:solidFill>
            <a:ln w="38100" cap="flat">
              <a:solidFill>
                <a:srgbClr val="E9252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5"/>
            <c:spPr>
              <a:solidFill>
                <a:srgbClr val="E9252A"/>
              </a:solidFill>
              <a:ln w="9525" cap="flat">
                <a:solidFill>
                  <a:srgbClr val="E9252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0.0</c:v>
                  </c:pt>
                  <c:pt idx="1">
                    <c:v>0.2</c:v>
                  </c:pt>
                  <c:pt idx="2">
                    <c:v>0.4</c:v>
                  </c:pt>
                  <c:pt idx="3">
                    <c:v>0.6</c:v>
                  </c:pt>
                  <c:pt idx="4">
                    <c:v>0.8</c:v>
                  </c:pt>
                  <c:pt idx="5">
                    <c:v>1.0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0.48</c:v>
                </c:pt>
                <c:pt idx="2">
                  <c:v>0.69</c:v>
                </c:pt>
                <c:pt idx="3">
                  <c:v>0.81</c:v>
                </c:pt>
                <c:pt idx="4">
                  <c:v>0.91</c:v>
                </c:pt>
                <c:pt idx="5">
                  <c:v>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Baseline</c:v>
                </c:pt>
              </c:strCache>
            </c:strRef>
          </c:tx>
          <c:spPr>
            <a:solidFill>
              <a:srgbClr val="7D8B99"/>
            </a:solidFill>
            <a:ln w="38100" cap="flat">
              <a:solidFill>
                <a:srgbClr val="7D8B9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5"/>
            <c:spPr>
              <a:solidFill>
                <a:srgbClr val="7D8B99"/>
              </a:solidFill>
              <a:ln w="9525" cap="flat">
                <a:solidFill>
                  <a:srgbClr val="7D8B99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0.0</c:v>
                  </c:pt>
                  <c:pt idx="1">
                    <c:v>0.2</c:v>
                  </c:pt>
                  <c:pt idx="2">
                    <c:v>0.4</c:v>
                  </c:pt>
                  <c:pt idx="3">
                    <c:v>0.6</c:v>
                  </c:pt>
                  <c:pt idx="4">
                    <c:v>0.8</c:v>
                  </c:pt>
                  <c:pt idx="5">
                    <c:v>1.0</c:v>
                  </c:pt>
                </c:lvl>
              </c:multiLvlStrCache>
            </c:multiLvl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</c:v>
                </c:pt>
                <c:pt idx="1">
                  <c:v>0.2</c:v>
                </c:pt>
                <c:pt idx="2">
                  <c:v>0.41</c:v>
                </c:pt>
                <c:pt idx="3">
                  <c:v>0.6</c:v>
                </c:pt>
                <c:pt idx="4">
                  <c:v>0.79</c:v>
                </c:pt>
                <c:pt idx="5">
                  <c:v>1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majorGridlines>
          <c:spPr>
            <a:ln w="12700" cap="flat">
              <a:solidFill>
                <a:srgbClr val="E6EDF5"/>
              </a:solidFill>
              <a:prstDash val="solid"/>
              <a:round/>
            </a:ln>
          </c:spPr>
        </c:majorGridlines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"/>
          <c:min val="0"/>
        </c:scaling>
        <c:delete val="0"/>
        <c:axPos val="l"/>
        <c:majorGridlines>
          <c:spPr>
            <a:ln w="12700" cap="flat">
              <a:solidFill>
                <a:srgbClr val="E6EDF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0.2"/>
      </c:valAx>
      <c:spPr>
        <a:noFill/>
        <a:ln w="12700" cap="flat">
          <a:solidFill>
            <a:srgbClr val="FFFFFF"/>
          </a:solidFill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 w="12700" cap="flat">
      <a:solidFill>
        <a:srgbClr val="FFFFFF"/>
      </a:solidFill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Lead time (h)</c:v>
                </c:pt>
              </c:strCache>
            </c:strRef>
          </c:tx>
          <c:spPr>
            <a:solidFill>
              <a:srgbClr val="E9252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Low-risk</c:v>
                  </c:pt>
                  <c:pt idx="1">
                    <c:v>Moderate</c:v>
                  </c:pt>
                  <c:pt idx="2">
                    <c:v>High-risk</c:v>
                  </c:pt>
                  <c:pt idx="3">
                    <c:v>Shock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1.1</c:v>
                </c:pt>
                <c:pt idx="1">
                  <c:v>2.4</c:v>
                </c:pt>
                <c:pt idx="2">
                  <c:v>3.2</c:v>
                </c:pt>
                <c:pt idx="3">
                  <c:v>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4.5"/>
          <c:min val="0"/>
        </c:scaling>
        <c:delete val="0"/>
        <c:axPos val="l"/>
        <c:majorGridlines>
          <c:spPr>
            <a:ln w="12700" cap="flat">
              <a:solidFill>
                <a:srgbClr val="F3D9DA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"/>
      </c:valAx>
      <c:spPr>
        <a:noFill/>
        <a:ln w="12700" cap="flat">
          <a:solidFill>
            <a:srgbClr val="FFF5F5"/>
          </a:solidFill>
        </a:ln>
        <a:effectLst/>
      </c:spPr>
    </c:plotArea>
    <c:plotVisOnly val="1"/>
    <c:dispBlanksAs val="span"/>
  </c:chart>
  <c:spPr>
    <a:noFill/>
    <a:ln w="12700" cap="flat">
      <a:solidFill>
        <a:srgbClr val="FFF5F5"/>
      </a:solidFill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chart" Target="/ppt/charts/chart4.xml"/><Relationship Id="rId5" Type="http://schemas.openxmlformats.org/officeDocument/2006/relationships/chart" Target="/ppt/charts/chart5.xml"/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sv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CFD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00" cy="21945600"/>
          </a:xfrm>
          <a:prstGeom prst="rect">
            <a:avLst/>
          </a:prstGeom>
          <a:solidFill>
            <a:srgbClr val="FCFDFE"/>
          </a:solidFill>
          <a:ln w="12700">
            <a:solidFill>
              <a:srgbClr val="FCFDF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00" cy="702259"/>
          </a:xfrm>
          <a:prstGeom prst="rect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pic>
        <p:nvPicPr>
          <p:cNvPr id="4" name="Image 0" descr="/mnt/data/user-Ve7SuRYZay7bswhN07VKaVZ1/4f2d2983a39d481f82c16d027f236472/mnt/data/re4u_logo_transparen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0120" y="482803"/>
            <a:ext cx="3017520" cy="120700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773168" y="658368"/>
            <a:ext cx="10369296" cy="102047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3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AI-Enabled Early Sepsis Detection in Emergency Care</a:t>
            </a:r>
            <a:endParaRPr lang="en-US" sz="3300" dirty="0"/>
          </a:p>
        </p:txBody>
      </p:sp>
      <p:sp>
        <p:nvSpPr>
          <p:cNvPr id="6" name="Text 3"/>
          <p:cNvSpPr/>
          <p:nvPr/>
        </p:nvSpPr>
        <p:spPr>
          <a:xfrm>
            <a:off x="4773168" y="1777594"/>
            <a:ext cx="10369296" cy="46085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Medical poster sample | built for figure clarity, strong hierarchy, and fast visual scanning from aisle distance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773168" y="2457907"/>
            <a:ext cx="1316736" cy="526694"/>
          </a:xfrm>
          <a:prstGeom prst="roundRect">
            <a:avLst>
              <a:gd name="adj" fmla="val 13889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878507" y="2552712"/>
            <a:ext cx="1106058" cy="3265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36x48</a:t>
            </a:r>
            <a:endParaRPr lang="en-US" sz="800" dirty="0"/>
          </a:p>
        </p:txBody>
      </p:sp>
      <p:sp>
        <p:nvSpPr>
          <p:cNvPr id="9" name="Shape 6"/>
          <p:cNvSpPr/>
          <p:nvPr/>
        </p:nvSpPr>
        <p:spPr>
          <a:xfrm>
            <a:off x="6254496" y="2457907"/>
            <a:ext cx="1645920" cy="526694"/>
          </a:xfrm>
          <a:prstGeom prst="roundRect">
            <a:avLst>
              <a:gd name="adj" fmla="val 13889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386170" y="2552712"/>
            <a:ext cx="1382573" cy="3265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MEDICINE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8065008" y="2457907"/>
            <a:ext cx="1975104" cy="526694"/>
          </a:xfrm>
          <a:prstGeom prst="roundRect">
            <a:avLst>
              <a:gd name="adj" fmla="val 13889"/>
            </a:avLst>
          </a:prstGeom>
          <a:solidFill>
            <a:srgbClr val="FFF1F1"/>
          </a:solidFill>
          <a:ln w="12700">
            <a:solidFill>
              <a:srgbClr val="F0CACA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8223016" y="2552712"/>
            <a:ext cx="1659087" cy="3265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925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VISUAL-FIRST</a:t>
            </a:r>
            <a:endParaRPr lang="en-US" sz="800" dirty="0"/>
          </a:p>
        </p:txBody>
      </p:sp>
      <p:sp>
        <p:nvSpPr>
          <p:cNvPr id="13" name="Shape 10"/>
          <p:cNvSpPr/>
          <p:nvPr/>
        </p:nvSpPr>
        <p:spPr>
          <a:xfrm>
            <a:off x="822960" y="3072384"/>
            <a:ext cx="8723376" cy="6364224"/>
          </a:xfrm>
          <a:prstGeom prst="roundRect">
            <a:avLst>
              <a:gd name="adj" fmla="val 1149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1171895" y="3511296"/>
            <a:ext cx="160510" cy="526694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1573170" y="3537631"/>
            <a:ext cx="7383465" cy="4476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Study overview</a:t>
            </a:r>
            <a:endParaRPr lang="en-US" sz="2200" dirty="0"/>
          </a:p>
        </p:txBody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19553" y="4279392"/>
            <a:ext cx="6930189" cy="4389120"/>
          </a:xfrm>
          <a:prstGeom prst="rect">
            <a:avLst/>
          </a:prstGeom>
        </p:spPr>
      </p:pic>
      <p:sp>
        <p:nvSpPr>
          <p:cNvPr id="17" name="Shape 13"/>
          <p:cNvSpPr/>
          <p:nvPr/>
        </p:nvSpPr>
        <p:spPr>
          <a:xfrm>
            <a:off x="822960" y="9985248"/>
            <a:ext cx="2704247" cy="175564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18" name="Text 14"/>
          <p:cNvSpPr/>
          <p:nvPr/>
        </p:nvSpPr>
        <p:spPr>
          <a:xfrm>
            <a:off x="1039300" y="10125700"/>
            <a:ext cx="2271567" cy="7022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E925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0.89</a:t>
            </a:r>
            <a:endParaRPr lang="en-US" sz="2000" dirty="0"/>
          </a:p>
        </p:txBody>
      </p:sp>
      <p:sp>
        <p:nvSpPr>
          <p:cNvPr id="19" name="Text 15"/>
          <p:cNvSpPr/>
          <p:nvPr/>
        </p:nvSpPr>
        <p:spPr>
          <a:xfrm>
            <a:off x="1039300" y="10933298"/>
            <a:ext cx="2271567" cy="49158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AUROC across validation cohort</a:t>
            </a:r>
            <a:endParaRPr lang="en-US" sz="1000" dirty="0"/>
          </a:p>
        </p:txBody>
      </p:sp>
      <p:sp>
        <p:nvSpPr>
          <p:cNvPr id="20" name="Shape 16"/>
          <p:cNvSpPr/>
          <p:nvPr/>
        </p:nvSpPr>
        <p:spPr>
          <a:xfrm>
            <a:off x="3832525" y="9985248"/>
            <a:ext cx="2704247" cy="175564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21" name="Text 17"/>
          <p:cNvSpPr/>
          <p:nvPr/>
        </p:nvSpPr>
        <p:spPr>
          <a:xfrm>
            <a:off x="4048864" y="10125700"/>
            <a:ext cx="2271567" cy="7022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3.2 h</a:t>
            </a:r>
            <a:endParaRPr lang="en-US" sz="2000" dirty="0"/>
          </a:p>
        </p:txBody>
      </p:sp>
      <p:sp>
        <p:nvSpPr>
          <p:cNvPr id="22" name="Text 18"/>
          <p:cNvSpPr/>
          <p:nvPr/>
        </p:nvSpPr>
        <p:spPr>
          <a:xfrm>
            <a:off x="4048864" y="10933298"/>
            <a:ext cx="2271567" cy="49158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median lead time before clinician escalation</a:t>
            </a:r>
            <a:endParaRPr lang="en-US" sz="1000" dirty="0"/>
          </a:p>
        </p:txBody>
      </p:sp>
      <p:sp>
        <p:nvSpPr>
          <p:cNvPr id="23" name="Shape 19"/>
          <p:cNvSpPr/>
          <p:nvPr/>
        </p:nvSpPr>
        <p:spPr>
          <a:xfrm>
            <a:off x="6842089" y="9985248"/>
            <a:ext cx="2704247" cy="175564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24" name="Text 20"/>
          <p:cNvSpPr/>
          <p:nvPr/>
        </p:nvSpPr>
        <p:spPr>
          <a:xfrm>
            <a:off x="7058429" y="10125700"/>
            <a:ext cx="2271567" cy="7022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E925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</a:t>
            </a:r>
            <a:endParaRPr lang="en-US" sz="2000" dirty="0"/>
          </a:p>
        </p:txBody>
      </p:sp>
      <p:sp>
        <p:nvSpPr>
          <p:cNvPr id="25" name="Text 21"/>
          <p:cNvSpPr/>
          <p:nvPr/>
        </p:nvSpPr>
        <p:spPr>
          <a:xfrm>
            <a:off x="7058429" y="10933298"/>
            <a:ext cx="2271567" cy="49158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alert precision in high-risk subgroup</a:t>
            </a:r>
            <a:endParaRPr lang="en-US" sz="1000" dirty="0"/>
          </a:p>
        </p:txBody>
      </p:sp>
      <p:sp>
        <p:nvSpPr>
          <p:cNvPr id="26" name="Shape 22"/>
          <p:cNvSpPr/>
          <p:nvPr/>
        </p:nvSpPr>
        <p:spPr>
          <a:xfrm>
            <a:off x="822960" y="12508992"/>
            <a:ext cx="8723376" cy="7242048"/>
          </a:xfrm>
          <a:prstGeom prst="roundRect">
            <a:avLst>
              <a:gd name="adj" fmla="val 1010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27" name="Shape 23"/>
          <p:cNvSpPr/>
          <p:nvPr/>
        </p:nvSpPr>
        <p:spPr>
          <a:xfrm>
            <a:off x="1171895" y="12947904"/>
            <a:ext cx="160510" cy="526694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28" name="Text 24"/>
          <p:cNvSpPr/>
          <p:nvPr/>
        </p:nvSpPr>
        <p:spPr>
          <a:xfrm>
            <a:off x="1573170" y="12974239"/>
            <a:ext cx="7383465" cy="4476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Clinical performance snapshot</a:t>
            </a:r>
            <a:endParaRPr lang="en-US" sz="2200" dirty="0"/>
          </a:p>
        </p:txBody>
      </p:sp>
      <p:sp>
        <p:nvSpPr>
          <p:cNvPr id="29" name="Shape 25"/>
          <p:cNvSpPr/>
          <p:nvPr/>
        </p:nvSpPr>
        <p:spPr>
          <a:xfrm>
            <a:off x="1171895" y="13935456"/>
            <a:ext cx="3838285" cy="5047488"/>
          </a:xfrm>
          <a:prstGeom prst="roundRect">
            <a:avLst>
              <a:gd name="adj" fmla="val 1906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30" name="Shape 26"/>
          <p:cNvSpPr/>
          <p:nvPr/>
        </p:nvSpPr>
        <p:spPr>
          <a:xfrm>
            <a:off x="1346363" y="14264640"/>
            <a:ext cx="69787" cy="438912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31" name="Text 27"/>
          <p:cNvSpPr/>
          <p:nvPr/>
        </p:nvSpPr>
        <p:spPr>
          <a:xfrm>
            <a:off x="1520830" y="14286586"/>
            <a:ext cx="3210202" cy="373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ROC curve</a:t>
            </a:r>
            <a:endParaRPr lang="en-US" sz="1800" dirty="0"/>
          </a:p>
        </p:txBody>
      </p:sp>
      <p:graphicFrame>
        <p:nvGraphicFramePr>
          <p:cNvPr id="32" name="Chart 0" descr=""/>
          <p:cNvGraphicFramePr/>
          <p:nvPr/>
        </p:nvGraphicFramePr>
        <p:xfrm>
          <a:off x="1520830" y="15032736"/>
          <a:ext cx="3140415" cy="3182112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33" name="Shape 28"/>
          <p:cNvSpPr/>
          <p:nvPr/>
        </p:nvSpPr>
        <p:spPr>
          <a:xfrm>
            <a:off x="5359116" y="13935456"/>
            <a:ext cx="3838285" cy="5047488"/>
          </a:xfrm>
          <a:prstGeom prst="roundRect">
            <a:avLst>
              <a:gd name="adj" fmla="val 1906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34" name="Shape 29"/>
          <p:cNvSpPr/>
          <p:nvPr/>
        </p:nvSpPr>
        <p:spPr>
          <a:xfrm>
            <a:off x="5533583" y="14264640"/>
            <a:ext cx="69787" cy="438912"/>
          </a:xfrm>
          <a:prstGeom prst="rect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35" name="Text 30"/>
          <p:cNvSpPr/>
          <p:nvPr/>
        </p:nvSpPr>
        <p:spPr>
          <a:xfrm>
            <a:off x="5708051" y="14286586"/>
            <a:ext cx="3210202" cy="373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Patient pathway</a:t>
            </a:r>
            <a:endParaRPr lang="en-US" sz="1800" dirty="0"/>
          </a:p>
        </p:txBody>
      </p:sp>
      <p:sp>
        <p:nvSpPr>
          <p:cNvPr id="36" name="Shape 31"/>
          <p:cNvSpPr/>
          <p:nvPr/>
        </p:nvSpPr>
        <p:spPr>
          <a:xfrm>
            <a:off x="5620817" y="15252192"/>
            <a:ext cx="734290" cy="2633472"/>
          </a:xfrm>
          <a:prstGeom prst="roundRect">
            <a:avLst>
              <a:gd name="adj" fmla="val 9962"/>
            </a:avLst>
          </a:prstGeom>
          <a:solidFill>
            <a:srgbClr val="FFF1F1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37" name="Shape 32"/>
          <p:cNvSpPr/>
          <p:nvPr/>
        </p:nvSpPr>
        <p:spPr>
          <a:xfrm>
            <a:off x="5664874" y="15726217"/>
            <a:ext cx="132172" cy="737372"/>
          </a:xfrm>
          <a:prstGeom prst="ellipse">
            <a:avLst/>
          </a:prstGeom>
          <a:solidFill>
            <a:srgbClr val="FFFFFF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38" name="Text 33"/>
          <p:cNvSpPr/>
          <p:nvPr/>
        </p:nvSpPr>
        <p:spPr>
          <a:xfrm>
            <a:off x="5690574" y="15871058"/>
            <a:ext cx="80772" cy="3160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25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39" name="Text 34"/>
          <p:cNvSpPr/>
          <p:nvPr/>
        </p:nvSpPr>
        <p:spPr>
          <a:xfrm>
            <a:off x="5826418" y="15620878"/>
            <a:ext cx="455260" cy="47402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Triage</a:t>
            </a:r>
            <a:endParaRPr lang="en-US" sz="1000" dirty="0"/>
          </a:p>
        </p:txBody>
      </p:sp>
      <p:sp>
        <p:nvSpPr>
          <p:cNvPr id="40" name="Text 35"/>
          <p:cNvSpPr/>
          <p:nvPr/>
        </p:nvSpPr>
        <p:spPr>
          <a:xfrm>
            <a:off x="5679560" y="16410920"/>
            <a:ext cx="616804" cy="105338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Vitals, lactate, and CBC stream in automatically.</a:t>
            </a:r>
            <a:endParaRPr lang="en-US" sz="900" dirty="0"/>
          </a:p>
        </p:txBody>
      </p:sp>
      <p:sp>
        <p:nvSpPr>
          <p:cNvPr id="41" name="Shape 36"/>
          <p:cNvSpPr/>
          <p:nvPr/>
        </p:nvSpPr>
        <p:spPr>
          <a:xfrm>
            <a:off x="6372536" y="16226577"/>
            <a:ext cx="61971" cy="474025"/>
          </a:xfrm>
          <a:prstGeom prst="chevron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42" name="Shape 37"/>
          <p:cNvSpPr/>
          <p:nvPr/>
        </p:nvSpPr>
        <p:spPr>
          <a:xfrm>
            <a:off x="6451936" y="15252192"/>
            <a:ext cx="734290" cy="2633472"/>
          </a:xfrm>
          <a:prstGeom prst="roundRect">
            <a:avLst>
              <a:gd name="adj" fmla="val 9962"/>
            </a:avLst>
          </a:prstGeom>
          <a:solidFill>
            <a:srgbClr val="FFF1F1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43" name="Shape 38"/>
          <p:cNvSpPr/>
          <p:nvPr/>
        </p:nvSpPr>
        <p:spPr>
          <a:xfrm>
            <a:off x="6495994" y="15726217"/>
            <a:ext cx="132172" cy="737372"/>
          </a:xfrm>
          <a:prstGeom prst="ellipse">
            <a:avLst/>
          </a:prstGeom>
          <a:solidFill>
            <a:srgbClr val="FFFFFF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44" name="Text 39"/>
          <p:cNvSpPr/>
          <p:nvPr/>
        </p:nvSpPr>
        <p:spPr>
          <a:xfrm>
            <a:off x="6521694" y="15871058"/>
            <a:ext cx="80772" cy="3160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25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45" name="Text 40"/>
          <p:cNvSpPr/>
          <p:nvPr/>
        </p:nvSpPr>
        <p:spPr>
          <a:xfrm>
            <a:off x="6657538" y="15620878"/>
            <a:ext cx="455260" cy="47402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score</a:t>
            </a:r>
            <a:endParaRPr lang="en-US" sz="1000" dirty="0"/>
          </a:p>
        </p:txBody>
      </p:sp>
      <p:sp>
        <p:nvSpPr>
          <p:cNvPr id="46" name="Text 41"/>
          <p:cNvSpPr/>
          <p:nvPr/>
        </p:nvSpPr>
        <p:spPr>
          <a:xfrm>
            <a:off x="6510680" y="16410920"/>
            <a:ext cx="616804" cy="105338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updates risk window every 15 minutes.</a:t>
            </a:r>
            <a:endParaRPr lang="en-US" sz="900" dirty="0"/>
          </a:p>
        </p:txBody>
      </p:sp>
      <p:sp>
        <p:nvSpPr>
          <p:cNvPr id="47" name="Shape 42"/>
          <p:cNvSpPr/>
          <p:nvPr/>
        </p:nvSpPr>
        <p:spPr>
          <a:xfrm>
            <a:off x="7203656" y="16226577"/>
            <a:ext cx="61971" cy="474025"/>
          </a:xfrm>
          <a:prstGeom prst="chevron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48" name="Shape 43"/>
          <p:cNvSpPr/>
          <p:nvPr/>
        </p:nvSpPr>
        <p:spPr>
          <a:xfrm>
            <a:off x="7283056" y="15252192"/>
            <a:ext cx="734290" cy="2633472"/>
          </a:xfrm>
          <a:prstGeom prst="roundRect">
            <a:avLst>
              <a:gd name="adj" fmla="val 9962"/>
            </a:avLst>
          </a:prstGeom>
          <a:solidFill>
            <a:srgbClr val="FFF1F1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49" name="Shape 44"/>
          <p:cNvSpPr/>
          <p:nvPr/>
        </p:nvSpPr>
        <p:spPr>
          <a:xfrm>
            <a:off x="7327114" y="15726217"/>
            <a:ext cx="132172" cy="737372"/>
          </a:xfrm>
          <a:prstGeom prst="ellipse">
            <a:avLst/>
          </a:prstGeom>
          <a:solidFill>
            <a:srgbClr val="FFFFFF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50" name="Text 45"/>
          <p:cNvSpPr/>
          <p:nvPr/>
        </p:nvSpPr>
        <p:spPr>
          <a:xfrm>
            <a:off x="7352814" y="15871058"/>
            <a:ext cx="80772" cy="3160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25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51" name="Text 46"/>
          <p:cNvSpPr/>
          <p:nvPr/>
        </p:nvSpPr>
        <p:spPr>
          <a:xfrm>
            <a:off x="7488657" y="15620878"/>
            <a:ext cx="455260" cy="47402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Alert</a:t>
            </a:r>
            <a:endParaRPr lang="en-US" sz="1000" dirty="0"/>
          </a:p>
        </p:txBody>
      </p:sp>
      <p:sp>
        <p:nvSpPr>
          <p:cNvPr id="52" name="Text 47"/>
          <p:cNvSpPr/>
          <p:nvPr/>
        </p:nvSpPr>
        <p:spPr>
          <a:xfrm>
            <a:off x="7341799" y="16410920"/>
            <a:ext cx="616804" cy="105338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Escalation prompt appears only above threshold.</a:t>
            </a:r>
            <a:endParaRPr lang="en-US" sz="900" dirty="0"/>
          </a:p>
        </p:txBody>
      </p:sp>
      <p:sp>
        <p:nvSpPr>
          <p:cNvPr id="53" name="Shape 48"/>
          <p:cNvSpPr/>
          <p:nvPr/>
        </p:nvSpPr>
        <p:spPr>
          <a:xfrm>
            <a:off x="8034776" y="16226577"/>
            <a:ext cx="61971" cy="474025"/>
          </a:xfrm>
          <a:prstGeom prst="chevron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54" name="Shape 49"/>
          <p:cNvSpPr/>
          <p:nvPr/>
        </p:nvSpPr>
        <p:spPr>
          <a:xfrm>
            <a:off x="8114176" y="15252192"/>
            <a:ext cx="734290" cy="2633472"/>
          </a:xfrm>
          <a:prstGeom prst="roundRect">
            <a:avLst>
              <a:gd name="adj" fmla="val 9962"/>
            </a:avLst>
          </a:prstGeom>
          <a:solidFill>
            <a:srgbClr val="FFF1F1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55" name="Shape 50"/>
          <p:cNvSpPr/>
          <p:nvPr/>
        </p:nvSpPr>
        <p:spPr>
          <a:xfrm>
            <a:off x="8158233" y="15726217"/>
            <a:ext cx="132172" cy="737372"/>
          </a:xfrm>
          <a:prstGeom prst="ellipse">
            <a:avLst/>
          </a:prstGeom>
          <a:solidFill>
            <a:srgbClr val="FFFFFF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56" name="Text 51"/>
          <p:cNvSpPr/>
          <p:nvPr/>
        </p:nvSpPr>
        <p:spPr>
          <a:xfrm>
            <a:off x="8183933" y="15871058"/>
            <a:ext cx="80772" cy="3160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25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57" name="Text 52"/>
          <p:cNvSpPr/>
          <p:nvPr/>
        </p:nvSpPr>
        <p:spPr>
          <a:xfrm>
            <a:off x="8319777" y="15620878"/>
            <a:ext cx="455260" cy="47402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</a:t>
            </a:r>
            <a:endParaRPr lang="en-US" sz="1000" dirty="0"/>
          </a:p>
        </p:txBody>
      </p:sp>
      <p:sp>
        <p:nvSpPr>
          <p:cNvPr id="58" name="Text 53"/>
          <p:cNvSpPr/>
          <p:nvPr/>
        </p:nvSpPr>
        <p:spPr>
          <a:xfrm>
            <a:off x="8172919" y="16410920"/>
            <a:ext cx="616804" cy="105338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Clinician validates and triggers protocol bundle.</a:t>
            </a:r>
            <a:endParaRPr lang="en-US" sz="900" dirty="0"/>
          </a:p>
        </p:txBody>
      </p:sp>
      <p:sp>
        <p:nvSpPr>
          <p:cNvPr id="59" name="Shape 54"/>
          <p:cNvSpPr/>
          <p:nvPr/>
        </p:nvSpPr>
        <p:spPr>
          <a:xfrm>
            <a:off x="9908438" y="3072384"/>
            <a:ext cx="5727802" cy="3730752"/>
          </a:xfrm>
          <a:prstGeom prst="roundRect">
            <a:avLst>
              <a:gd name="adj" fmla="val 1961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60" name="Shape 55"/>
          <p:cNvSpPr/>
          <p:nvPr/>
        </p:nvSpPr>
        <p:spPr>
          <a:xfrm>
            <a:off x="10309385" y="3621024"/>
            <a:ext cx="98518" cy="482803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61" name="Text 56"/>
          <p:cNvSpPr/>
          <p:nvPr/>
        </p:nvSpPr>
        <p:spPr>
          <a:xfrm>
            <a:off x="10555680" y="3645164"/>
            <a:ext cx="4531837" cy="41038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sample works</a:t>
            </a:r>
            <a:endParaRPr lang="en-US" sz="2000" dirty="0"/>
          </a:p>
        </p:txBody>
      </p:sp>
      <p:sp>
        <p:nvSpPr>
          <p:cNvPr id="62" name="Shape 57"/>
          <p:cNvSpPr/>
          <p:nvPr/>
        </p:nvSpPr>
        <p:spPr>
          <a:xfrm>
            <a:off x="10366663" y="4630522"/>
            <a:ext cx="140452" cy="140452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63" name="Text 58"/>
          <p:cNvSpPr/>
          <p:nvPr/>
        </p:nvSpPr>
        <p:spPr>
          <a:xfrm>
            <a:off x="10612453" y="4498848"/>
            <a:ext cx="4336451" cy="70225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8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 visual anchors replace dense blocks of prose.</a:t>
            </a:r>
            <a:endParaRPr lang="en-US" sz="1180" dirty="0"/>
          </a:p>
        </p:txBody>
      </p:sp>
      <p:sp>
        <p:nvSpPr>
          <p:cNvPr id="64" name="Shape 59"/>
          <p:cNvSpPr/>
          <p:nvPr/>
        </p:nvSpPr>
        <p:spPr>
          <a:xfrm>
            <a:off x="10366663" y="5508346"/>
            <a:ext cx="140452" cy="140452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65" name="Text 60"/>
          <p:cNvSpPr/>
          <p:nvPr/>
        </p:nvSpPr>
        <p:spPr>
          <a:xfrm>
            <a:off x="10612453" y="5376672"/>
            <a:ext cx="4336451" cy="70225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8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Legends, labels, and outcomes are readable without zooming in.</a:t>
            </a:r>
            <a:endParaRPr lang="en-US" sz="1180" dirty="0"/>
          </a:p>
        </p:txBody>
      </p:sp>
      <p:sp>
        <p:nvSpPr>
          <p:cNvPr id="66" name="Shape 61"/>
          <p:cNvSpPr/>
          <p:nvPr/>
        </p:nvSpPr>
        <p:spPr>
          <a:xfrm>
            <a:off x="10366663" y="6386170"/>
            <a:ext cx="140452" cy="140452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67" name="Text 62"/>
          <p:cNvSpPr/>
          <p:nvPr/>
        </p:nvSpPr>
        <p:spPr>
          <a:xfrm>
            <a:off x="10612453" y="6254496"/>
            <a:ext cx="4336451" cy="70225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8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Hierarchy helps viewers extract the message in under 20 seconds.</a:t>
            </a:r>
            <a:endParaRPr lang="en-US" sz="1180" dirty="0"/>
          </a:p>
        </p:txBody>
      </p:sp>
      <p:sp>
        <p:nvSpPr>
          <p:cNvPr id="68" name="Shape 63"/>
          <p:cNvSpPr/>
          <p:nvPr/>
        </p:nvSpPr>
        <p:spPr>
          <a:xfrm>
            <a:off x="9908438" y="7461504"/>
            <a:ext cx="5727802" cy="5486400"/>
          </a:xfrm>
          <a:prstGeom prst="roundRect">
            <a:avLst>
              <a:gd name="adj" fmla="val 1333"/>
            </a:avLst>
          </a:prstGeom>
          <a:solidFill>
            <a:srgbClr val="FFF1F1"/>
          </a:solidFill>
          <a:ln w="12700">
            <a:solidFill>
              <a:srgbClr val="F0CACA"/>
            </a:solidFill>
            <a:prstDash val="solid"/>
          </a:ln>
        </p:spPr>
      </p:sp>
      <p:sp>
        <p:nvSpPr>
          <p:cNvPr id="69" name="Shape 64"/>
          <p:cNvSpPr/>
          <p:nvPr/>
        </p:nvSpPr>
        <p:spPr>
          <a:xfrm>
            <a:off x="10309385" y="8010144"/>
            <a:ext cx="98518" cy="482803"/>
          </a:xfrm>
          <a:prstGeom prst="rect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70" name="Text 65"/>
          <p:cNvSpPr/>
          <p:nvPr/>
        </p:nvSpPr>
        <p:spPr>
          <a:xfrm>
            <a:off x="10555680" y="8034284"/>
            <a:ext cx="4531837" cy="41038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findings</a:t>
            </a:r>
            <a:endParaRPr lang="en-US" sz="2000" dirty="0"/>
          </a:p>
        </p:txBody>
      </p:sp>
      <p:graphicFrame>
        <p:nvGraphicFramePr>
          <p:cNvPr id="71" name="Chart 1" descr=""/>
          <p:cNvGraphicFramePr/>
          <p:nvPr/>
        </p:nvGraphicFramePr>
        <p:xfrm>
          <a:off x="10481219" y="9217152"/>
          <a:ext cx="4582241" cy="2633472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5"/>
          </a:graphicData>
        </a:graphic>
      </p:graphicFrame>
      <p:sp>
        <p:nvSpPr>
          <p:cNvPr id="72" name="Shape 66"/>
          <p:cNvSpPr/>
          <p:nvPr/>
        </p:nvSpPr>
        <p:spPr>
          <a:xfrm>
            <a:off x="9908438" y="13606272"/>
            <a:ext cx="5727802" cy="6144768"/>
          </a:xfrm>
          <a:prstGeom prst="roundRect">
            <a:avLst>
              <a:gd name="adj" fmla="val 1277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73" name="Shape 67"/>
          <p:cNvSpPr/>
          <p:nvPr/>
        </p:nvSpPr>
        <p:spPr>
          <a:xfrm>
            <a:off x="10309385" y="14154912"/>
            <a:ext cx="98518" cy="482803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74" name="Text 68"/>
          <p:cNvSpPr/>
          <p:nvPr/>
        </p:nvSpPr>
        <p:spPr>
          <a:xfrm>
            <a:off x="10555680" y="14179052"/>
            <a:ext cx="4531837" cy="41038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 focus for this poster type</a:t>
            </a:r>
            <a:endParaRPr lang="en-US" sz="2000" dirty="0"/>
          </a:p>
        </p:txBody>
      </p:sp>
      <p:sp>
        <p:nvSpPr>
          <p:cNvPr id="75" name="Shape 69"/>
          <p:cNvSpPr/>
          <p:nvPr/>
        </p:nvSpPr>
        <p:spPr>
          <a:xfrm>
            <a:off x="10366663" y="15480426"/>
            <a:ext cx="126407" cy="126407"/>
          </a:xfrm>
          <a:prstGeom prst="ellipse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76" name="Text 70"/>
          <p:cNvSpPr/>
          <p:nvPr/>
        </p:nvSpPr>
        <p:spPr>
          <a:xfrm>
            <a:off x="10587874" y="15361920"/>
            <a:ext cx="4361030" cy="63203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4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Figure clarity and contrast refinement</a:t>
            </a:r>
            <a:endParaRPr lang="en-US" sz="1140" dirty="0"/>
          </a:p>
        </p:txBody>
      </p:sp>
      <p:sp>
        <p:nvSpPr>
          <p:cNvPr id="77" name="Shape 71"/>
          <p:cNvSpPr/>
          <p:nvPr/>
        </p:nvSpPr>
        <p:spPr>
          <a:xfrm>
            <a:off x="10366663" y="16270468"/>
            <a:ext cx="126407" cy="126407"/>
          </a:xfrm>
          <a:prstGeom prst="ellipse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78" name="Text 72"/>
          <p:cNvSpPr/>
          <p:nvPr/>
        </p:nvSpPr>
        <p:spPr>
          <a:xfrm>
            <a:off x="10587874" y="16151962"/>
            <a:ext cx="4361030" cy="63203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4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Section hierarchy for busy clinical audiences</a:t>
            </a:r>
            <a:endParaRPr lang="en-US" sz="1140" dirty="0"/>
          </a:p>
        </p:txBody>
      </p:sp>
      <p:sp>
        <p:nvSpPr>
          <p:cNvPr id="79" name="Shape 73"/>
          <p:cNvSpPr/>
          <p:nvPr/>
        </p:nvSpPr>
        <p:spPr>
          <a:xfrm>
            <a:off x="10366663" y="17060509"/>
            <a:ext cx="126407" cy="126407"/>
          </a:xfrm>
          <a:prstGeom prst="ellipse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80" name="Text 74"/>
          <p:cNvSpPr/>
          <p:nvPr/>
        </p:nvSpPr>
        <p:spPr>
          <a:xfrm>
            <a:off x="10587874" y="16942003"/>
            <a:ext cx="4361030" cy="63203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4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Visual-first composition with less paragraph burden</a:t>
            </a:r>
            <a:endParaRPr lang="en-US" sz="1140" dirty="0"/>
          </a:p>
        </p:txBody>
      </p:sp>
      <p:sp>
        <p:nvSpPr>
          <p:cNvPr id="81" name="Shape 75"/>
          <p:cNvSpPr/>
          <p:nvPr/>
        </p:nvSpPr>
        <p:spPr>
          <a:xfrm>
            <a:off x="10366663" y="17850551"/>
            <a:ext cx="126407" cy="126407"/>
          </a:xfrm>
          <a:prstGeom prst="ellipse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82" name="Text 76"/>
          <p:cNvSpPr/>
          <p:nvPr/>
        </p:nvSpPr>
        <p:spPr>
          <a:xfrm>
            <a:off x="10587874" y="17732045"/>
            <a:ext cx="4361030" cy="63203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4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Compact outcomes framing for poster judges and passers-by</a:t>
            </a:r>
            <a:endParaRPr lang="en-US" sz="1140" dirty="0"/>
          </a:p>
        </p:txBody>
      </p:sp>
      <p:sp>
        <p:nvSpPr>
          <p:cNvPr id="83" name="Shape 77"/>
          <p:cNvSpPr/>
          <p:nvPr/>
        </p:nvSpPr>
        <p:spPr>
          <a:xfrm>
            <a:off x="10366663" y="18640593"/>
            <a:ext cx="126407" cy="126407"/>
          </a:xfrm>
          <a:prstGeom prst="ellipse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84" name="Text 78"/>
          <p:cNvSpPr/>
          <p:nvPr/>
        </p:nvSpPr>
        <p:spPr>
          <a:xfrm>
            <a:off x="10587874" y="18522086"/>
            <a:ext cx="4361030" cy="63203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4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Editable chart and module structure inside PowerPoint</a:t>
            </a:r>
            <a:endParaRPr lang="en-US" sz="1140" dirty="0"/>
          </a:p>
        </p:txBody>
      </p:sp>
      <p:sp>
        <p:nvSpPr>
          <p:cNvPr id="85" name="Shape 79"/>
          <p:cNvSpPr/>
          <p:nvPr/>
        </p:nvSpPr>
        <p:spPr>
          <a:xfrm>
            <a:off x="822960" y="17556480"/>
            <a:ext cx="14813280" cy="2414016"/>
          </a:xfrm>
          <a:prstGeom prst="roundRect">
            <a:avLst>
              <a:gd name="adj" fmla="val 3030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86" name="Shape 80"/>
          <p:cNvSpPr/>
          <p:nvPr/>
        </p:nvSpPr>
        <p:spPr>
          <a:xfrm>
            <a:off x="1267358" y="17885664"/>
            <a:ext cx="278490" cy="438912"/>
          </a:xfrm>
          <a:prstGeom prst="rect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87" name="Text 81"/>
          <p:cNvSpPr/>
          <p:nvPr/>
        </p:nvSpPr>
        <p:spPr>
          <a:xfrm>
            <a:off x="1963583" y="17907610"/>
            <a:ext cx="12810525" cy="3730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suited for</a:t>
            </a:r>
            <a:endParaRPr lang="en-US" sz="1800" dirty="0"/>
          </a:p>
        </p:txBody>
      </p:sp>
      <p:sp>
        <p:nvSpPr>
          <p:cNvPr id="88" name="Text 82"/>
          <p:cNvSpPr/>
          <p:nvPr/>
        </p:nvSpPr>
        <p:spPr>
          <a:xfrm>
            <a:off x="1563624" y="18697651"/>
            <a:ext cx="13331952" cy="76809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indent="0" marL="0">
              <a:buNone/>
            </a:pPr>
            <a:r>
              <a:rPr lang="en-US" sz="122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Clinical studies, diagnostics, biomarker posters, hospital quality-improvement reports, emergency medicine research, and posters where one strong figure should carry the narrative.</a:t>
            </a:r>
            <a:endParaRPr lang="en-US" sz="1220" dirty="0"/>
          </a:p>
        </p:txBody>
      </p:sp>
      <p:sp>
        <p:nvSpPr>
          <p:cNvPr id="89" name="Shape 83"/>
          <p:cNvSpPr/>
          <p:nvPr/>
        </p:nvSpPr>
        <p:spPr>
          <a:xfrm>
            <a:off x="0" y="21177504"/>
            <a:ext cx="16459200" cy="768096"/>
          </a:xfrm>
          <a:prstGeom prst="rect">
            <a:avLst/>
          </a:prstGeom>
          <a:solidFill>
            <a:srgbClr val="182230"/>
          </a:solidFill>
          <a:ln w="12700">
            <a:solidFill>
              <a:srgbClr val="182230"/>
            </a:solidFill>
            <a:prstDash val="solid"/>
          </a:ln>
        </p:spPr>
      </p:sp>
      <p:sp>
        <p:nvSpPr>
          <p:cNvPr id="90" name="Text 84"/>
          <p:cNvSpPr/>
          <p:nvPr/>
        </p:nvSpPr>
        <p:spPr>
          <a:xfrm>
            <a:off x="493776" y="21308080"/>
            <a:ext cx="7406640" cy="4762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RE4U sample poster | Figure clarity, legend contrast, section hierarchy</a:t>
            </a:r>
            <a:endParaRPr lang="en-US" sz="900" dirty="0"/>
          </a:p>
        </p:txBody>
      </p:sp>
      <p:sp>
        <p:nvSpPr>
          <p:cNvPr id="91" name="Text 85"/>
          <p:cNvSpPr/>
          <p:nvPr/>
        </p:nvSpPr>
        <p:spPr>
          <a:xfrm>
            <a:off x="8887968" y="21308080"/>
            <a:ext cx="6912864" cy="4762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Editable PowerPoint poster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RE4U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RE4U Research Poster - 36x48</dc:title>
  <dc:subject>RE4U Research Poster - 36x48</dc:subject>
  <dc:creator>OpenAI</dc:creator>
  <cp:lastModifiedBy>OpenAI</cp:lastModifiedBy>
  <cp:revision>1</cp:revision>
  <dcterms:created xsi:type="dcterms:W3CDTF">2026-03-23T11:07:33Z</dcterms:created>
  <dcterms:modified xsi:type="dcterms:W3CDTF">2026-03-23T11:07:33Z</dcterms:modified>
</cp:coreProperties>
</file>