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notesMasterIdLst>
    <p:notesMasterId r:id="rId3"/>
  </p:notesMasterIdLst>
  <p:sldSz cx="18288000" cy="25859232"/>
  <p:notesSz cx="25859232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lin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Treated</c:v>
                </c:pt>
              </c:strCache>
            </c:strRef>
          </c:tx>
          <c:spPr>
            <a:solidFill>
              <a:srgbClr val="315D9A"/>
            </a:solidFill>
            <a:ln w="38100" cap="flat">
              <a:solidFill>
                <a:srgbClr val="315D9A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5"/>
            <c:spPr>
              <a:solidFill>
                <a:srgbClr val="315D9A"/>
              </a:solidFill>
              <a:ln w="9525" cap="flat">
                <a:solidFill>
                  <a:srgbClr val="315D9A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Sheet1!$A$2:$A$5</c:f>
              <c:multiLvlStrCache>
                <c:ptCount val="4"/>
                <c:lvl>
                  <c:pt idx="0">
                    <c:v>Day 0</c:v>
                  </c:pt>
                  <c:pt idx="1">
                    <c:v>Day 15</c:v>
                  </c:pt>
                  <c:pt idx="2">
                    <c:v>Day 30</c:v>
                  </c:pt>
                  <c:pt idx="3">
                    <c:v>Day 45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0.22</c:v>
                </c:pt>
                <c:pt idx="1">
                  <c:v>0.38</c:v>
                </c:pt>
                <c:pt idx="2">
                  <c:v>0.61</c:v>
                </c:pt>
                <c:pt idx="3">
                  <c:v>0.78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Control</c:v>
                </c:pt>
              </c:strCache>
            </c:strRef>
          </c:tx>
          <c:spPr>
            <a:solidFill>
              <a:srgbClr val="7D8B99"/>
            </a:solidFill>
            <a:ln w="38100" cap="flat">
              <a:solidFill>
                <a:srgbClr val="7D8B99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5"/>
            <c:spPr>
              <a:solidFill>
                <a:srgbClr val="7D8B99"/>
              </a:solidFill>
              <a:ln w="9525" cap="flat">
                <a:solidFill>
                  <a:srgbClr val="7D8B99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Sheet1!$A$2:$A$5</c:f>
              <c:multiLvlStrCache>
                <c:ptCount val="4"/>
                <c:lvl>
                  <c:pt idx="0">
                    <c:v>Day 0</c:v>
                  </c:pt>
                  <c:pt idx="1">
                    <c:v>Day 15</c:v>
                  </c:pt>
                  <c:pt idx="2">
                    <c:v>Day 30</c:v>
                  </c:pt>
                  <c:pt idx="3">
                    <c:v>Day 45</c:v>
                  </c:pt>
                </c:lvl>
              </c:multiLvlStrCache>
            </c:multiLvl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0.22</c:v>
                </c:pt>
                <c:pt idx="1">
                  <c:v>0.27</c:v>
                </c:pt>
                <c:pt idx="2">
                  <c:v>0.31</c:v>
                </c:pt>
                <c:pt idx="3">
                  <c:v>0.35</c:v>
                </c:pt>
              </c:numCache>
            </c:numRef>
          </c:val>
          <c:smooth val="0"/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marker val="1"/>
        <c:axId val="2094734554"/>
        <c:axId val="2094734552"/>
        <c:axId val="2094734556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566577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0.9"/>
          <c:min val="0"/>
        </c:scaling>
        <c:delete val="0"/>
        <c:axPos val="l"/>
        <c:majorGridlines>
          <c:spPr>
            <a:ln w="12700" cap="flat">
              <a:solidFill>
                <a:srgbClr val="DDE5EF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566577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  <c:majorUnit val="0.2"/>
      </c:valAx>
      <c:spPr>
        <a:noFill/>
        <a:ln w="12700" cap="flat">
          <a:solidFill>
            <a:srgbClr val="FFFFFF"/>
          </a:solidFill>
        </a:ln>
        <a:effectLst/>
      </c:spPr>
    </c:plotArea>
    <c:legend>
      <c:legendPos val="b"/>
      <c:overlay val="0"/>
      <c:txPr>
        <a:bodyPr/>
        <a:lstStyle/>
        <a:p>
          <a:pPr>
            <a:defRPr sz="1000">
              <a:solidFill>
                <a:srgbClr val="566577"/>
              </a:solidFill>
            </a:defRPr>
          </a:pPr>
          <a:endParaRPr lang="en-US"/>
        </a:p>
      </c:txPr>
    </c:legend>
    <c:plotVisOnly val="1"/>
    <c:dispBlanksAs val="span"/>
  </c:chart>
  <c:spPr>
    <a:noFill/>
    <a:ln w="12700" cap="flat">
      <a:solidFill>
        <a:srgbClr val="FFFFFF"/>
      </a:solidFill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Acid phosphatase</c:v>
                </c:pt>
              </c:strCache>
            </c:strRef>
          </c:tx>
          <c:spPr>
            <a:solidFill>
              <a:srgbClr val="E9252A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900" u="none">
                    <a:solidFill>
                      <a:srgbClr val="182230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Control</c:v>
                  </c:pt>
                  <c:pt idx="1">
                    <c:v>Low dose</c:v>
                  </c:pt>
                  <c:pt idx="2">
                    <c:v>Med dose</c:v>
                  </c:pt>
                  <c:pt idx="3">
                    <c:v>High dose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31</c:v>
                </c:pt>
                <c:pt idx="1">
                  <c:v>47</c:v>
                </c:pt>
                <c:pt idx="2">
                  <c:v>62</c:v>
                </c:pt>
                <c:pt idx="3">
                  <c:v>71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900" u="none">
                  <a:solidFill>
                    <a:srgbClr val="182230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80"/>
          <c:min val="0"/>
        </c:scaling>
        <c:delete val="0"/>
        <c:axPos val="l"/>
        <c:majorGridlines>
          <c:spPr>
            <a:ln w="12700" cap="flat">
              <a:solidFill>
                <a:srgbClr val="E8EDF5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  <c:majorUnit val="20"/>
      </c:valAx>
      <c:spPr>
        <a:noFill/>
        <a:ln w="12700" cap="flat">
          <a:solidFill>
            <a:srgbClr val="FFFFFF"/>
          </a:solidFill>
        </a:ln>
        <a:effectLst/>
      </c:spPr>
    </c:plotArea>
    <c:plotVisOnly val="1"/>
    <c:dispBlanksAs val="span"/>
  </c:chart>
  <c:spPr>
    <a:noFill/>
    <a:ln w="12700" cap="flat">
      <a:solidFill>
        <a:srgbClr val="FFFFFF"/>
      </a:solidFill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Organic carbon</c:v>
                </c:pt>
              </c:strCache>
            </c:strRef>
          </c:tx>
          <c:spPr>
            <a:solidFill>
              <a:srgbClr val="315D9A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8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Baseline</c:v>
                  </c:pt>
                  <c:pt idx="1">
                    <c:v>Control</c:v>
                  </c:pt>
                  <c:pt idx="2">
                    <c:v>Treatment A</c:v>
                  </c:pt>
                  <c:pt idx="3">
                    <c:v>Treatment B</c:v>
                  </c:pt>
                </c:lvl>
              </c:multiLvlStrCache>
            </c:multiLvl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1.3</c:v>
                </c:pt>
                <c:pt idx="1">
                  <c:v>1.4</c:v>
                </c:pt>
                <c:pt idx="2">
                  <c:v>1.8</c:v>
                </c:pt>
                <c:pt idx="3">
                  <c:v>2.1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Aggregate stability</c:v>
                </c:pt>
              </c:strCache>
            </c:strRef>
          </c:tx>
          <c:spPr>
            <a:solidFill>
              <a:srgbClr val="E9252A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8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Sheet1!$A$2:$A$5</c:f>
              <c:multiLvlStrCache>
                <c:ptCount val="4"/>
                <c:lvl>
                  <c:pt idx="0">
                    <c:v>Baseline</c:v>
                  </c:pt>
                  <c:pt idx="1">
                    <c:v>Control</c:v>
                  </c:pt>
                  <c:pt idx="2">
                    <c:v>Treatment A</c:v>
                  </c:pt>
                  <c:pt idx="3">
                    <c:v>Treatment B</c:v>
                  </c:pt>
                </c:lvl>
              </c:multiLvlStrCache>
            </c:multiLvl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22</c:v>
                </c:pt>
                <c:pt idx="1">
                  <c:v>26</c:v>
                </c:pt>
                <c:pt idx="2">
                  <c:v>34</c:v>
                </c:pt>
                <c:pt idx="3">
                  <c:v>39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8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8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12700" cap="flat">
              <a:solidFill>
                <a:srgbClr val="E5ECF4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 w="12700" cap="flat">
          <a:solidFill>
            <a:srgbClr val="FFFFFF"/>
          </a:solidFill>
        </a:ln>
        <a:effectLst/>
      </c:spPr>
    </c:plotArea>
    <c:legend>
      <c:legendPos val="b"/>
      <c:overlay val="0"/>
      <c:txPr>
        <a:bodyPr/>
        <a:lstStyle/>
        <a:p>
          <a:pPr>
            <a:defRPr sz="1000">      </a:defRPr>
          </a:pPr>
          <a:endParaRPr lang="en-US"/>
        </a:p>
      </c:txPr>
    </c:legend>
    <c:plotVisOnly val="1"/>
    <c:dispBlanksAs val="span"/>
  </c:chart>
  <c:spPr>
    <a:noFill/>
    <a:ln w="12700" cap="flat">
      <a:solidFill>
        <a:srgbClr val="FFFFFF"/>
      </a:solidFill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chart" Target="/ppt/charts/chart1.xml"/><Relationship Id="rId5" Type="http://schemas.openxmlformats.org/officeDocument/2006/relationships/chart" Target="/ppt/charts/chart2.xml"/><Relationship Id="rId6" Type="http://schemas.openxmlformats.org/officeDocument/2006/relationships/chart" Target="/ppt/charts/chart3.xml"/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sv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BFC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00" cy="25859232"/>
          </a:xfrm>
          <a:prstGeom prst="rect">
            <a:avLst/>
          </a:prstGeom>
          <a:solidFill>
            <a:srgbClr val="FBFCFE"/>
          </a:solidFill>
          <a:ln w="12700">
            <a:solidFill>
              <a:srgbClr val="FBFCF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8288000" cy="827495"/>
          </a:xfrm>
          <a:prstGeom prst="rect">
            <a:avLst/>
          </a:prstGeom>
          <a:solidFill>
            <a:srgbClr val="315D9A"/>
          </a:solidFill>
          <a:ln w="12700">
            <a:solidFill>
              <a:srgbClr val="315D9A"/>
            </a:solidFill>
            <a:prstDash val="solid"/>
          </a:ln>
        </p:spPr>
      </p:sp>
      <p:pic>
        <p:nvPicPr>
          <p:cNvPr id="4" name="Image 0" descr="/mnt/data/user-Ve7SuRYZay7bswhN07VKaVZ1/4f2d2983a39d481f82c16d027f236472/mnt/data/re4u_logo_transparent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5840" y="716597"/>
            <a:ext cx="3657600" cy="146304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5303520" y="827495"/>
            <a:ext cx="11338560" cy="128261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3400" b="1" dirty="0">
                <a:solidFill>
                  <a:srgbClr val="1822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Microbial Biodegradation Strategies for Soil Health Recovery</a:t>
            </a:r>
            <a:endParaRPr lang="en-US" sz="3400" dirty="0"/>
          </a:p>
        </p:txBody>
      </p:sp>
      <p:sp>
        <p:nvSpPr>
          <p:cNvPr id="6" name="Text 3"/>
          <p:cNvSpPr/>
          <p:nvPr/>
        </p:nvSpPr>
        <p:spPr>
          <a:xfrm>
            <a:off x="5303520" y="2234238"/>
            <a:ext cx="11338560" cy="579247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400" dirty="0">
                <a:solidFill>
                  <a:srgbClr val="56657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Life sciences conference poster sample | designed for print-distance readability, elegant spacing, and compressed academic storytelling</a:t>
            </a:r>
            <a:endParaRPr lang="en-US" sz="1400" dirty="0"/>
          </a:p>
        </p:txBody>
      </p:sp>
      <p:sp>
        <p:nvSpPr>
          <p:cNvPr id="7" name="Shape 4"/>
          <p:cNvSpPr/>
          <p:nvPr/>
        </p:nvSpPr>
        <p:spPr>
          <a:xfrm>
            <a:off x="5303520" y="2973812"/>
            <a:ext cx="1645920" cy="672340"/>
          </a:xfrm>
          <a:prstGeom prst="roundRect">
            <a:avLst>
              <a:gd name="adj" fmla="val 10880"/>
            </a:avLst>
          </a:prstGeom>
          <a:solidFill>
            <a:srgbClr val="F1F6FD"/>
          </a:solidFill>
          <a:ln w="12700">
            <a:solidFill>
              <a:srgbClr val="D6DFEA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5435194" y="3094833"/>
            <a:ext cx="1382573" cy="4168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315D9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A0 PRINT</a:t>
            </a:r>
            <a:endParaRPr lang="en-US" sz="800" dirty="0"/>
          </a:p>
        </p:txBody>
      </p:sp>
      <p:sp>
        <p:nvSpPr>
          <p:cNvPr id="9" name="Shape 6"/>
          <p:cNvSpPr/>
          <p:nvPr/>
        </p:nvSpPr>
        <p:spPr>
          <a:xfrm>
            <a:off x="7132320" y="2973812"/>
            <a:ext cx="2194560" cy="672340"/>
          </a:xfrm>
          <a:prstGeom prst="roundRect">
            <a:avLst>
              <a:gd name="adj" fmla="val 10880"/>
            </a:avLst>
          </a:prstGeom>
          <a:solidFill>
            <a:srgbClr val="F1F6FD"/>
          </a:solidFill>
          <a:ln w="12700">
            <a:solidFill>
              <a:srgbClr val="D6DFEA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7307885" y="3094833"/>
            <a:ext cx="1843430" cy="4168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315D9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LIFE SCIENCES</a:t>
            </a:r>
            <a:endParaRPr lang="en-US" sz="800" dirty="0"/>
          </a:p>
        </p:txBody>
      </p:sp>
      <p:sp>
        <p:nvSpPr>
          <p:cNvPr id="11" name="Shape 8"/>
          <p:cNvSpPr/>
          <p:nvPr/>
        </p:nvSpPr>
        <p:spPr>
          <a:xfrm>
            <a:off x="9601200" y="2973812"/>
            <a:ext cx="1645920" cy="672340"/>
          </a:xfrm>
          <a:prstGeom prst="roundRect">
            <a:avLst>
              <a:gd name="adj" fmla="val 10880"/>
            </a:avLst>
          </a:prstGeom>
          <a:solidFill>
            <a:srgbClr val="FFF1F1"/>
          </a:solidFill>
          <a:ln w="12700">
            <a:solidFill>
              <a:srgbClr val="F3C8CA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9732874" y="3094833"/>
            <a:ext cx="1382573" cy="4168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E925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MINIMAL</a:t>
            </a:r>
            <a:endParaRPr lang="en-US" sz="800" dirty="0"/>
          </a:p>
        </p:txBody>
      </p:sp>
      <p:sp>
        <p:nvSpPr>
          <p:cNvPr id="13" name="Shape 10"/>
          <p:cNvSpPr/>
          <p:nvPr/>
        </p:nvSpPr>
        <p:spPr>
          <a:xfrm>
            <a:off x="1005840" y="3749589"/>
            <a:ext cx="4572000" cy="5720062"/>
          </a:xfrm>
          <a:prstGeom prst="roundRect">
            <a:avLst>
              <a:gd name="adj" fmla="val 1600"/>
            </a:avLst>
          </a:prstGeom>
          <a:solidFill>
            <a:srgbClr val="FFFFFF"/>
          </a:solidFill>
          <a:ln w="12700">
            <a:solidFill>
              <a:srgbClr val="D6DFEA"/>
            </a:solidFill>
            <a:prstDash val="solid"/>
          </a:ln>
          <a:effectLst>
            <a:outerShdw sx="100000" sy="100000" kx="0" ky="0" algn="bl" rotWithShape="0" blurRad="12700" dist="50800" dir="2700000">
              <a:srgbClr val="DCE5F0">
                <a:alpha val="12000"/>
              </a:srgbClr>
            </a:outerShdw>
          </a:effectLst>
        </p:spPr>
      </p:sp>
      <p:sp>
        <p:nvSpPr>
          <p:cNvPr id="14" name="Shape 11"/>
          <p:cNvSpPr/>
          <p:nvPr/>
        </p:nvSpPr>
        <p:spPr>
          <a:xfrm>
            <a:off x="1234440" y="4260308"/>
            <a:ext cx="82296" cy="612864"/>
          </a:xfrm>
          <a:prstGeom prst="rect">
            <a:avLst/>
          </a:prstGeom>
          <a:solidFill>
            <a:srgbClr val="315D9A"/>
          </a:solidFill>
          <a:ln w="12700">
            <a:solidFill>
              <a:srgbClr val="315D9A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1440180" y="4290952"/>
            <a:ext cx="3785616" cy="5209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822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Rationale and objectives</a:t>
            </a:r>
            <a:endParaRPr lang="en-US" sz="2000" dirty="0"/>
          </a:p>
        </p:txBody>
      </p:sp>
      <p:sp>
        <p:nvSpPr>
          <p:cNvPr id="16" name="Text 13"/>
          <p:cNvSpPr/>
          <p:nvPr/>
        </p:nvSpPr>
        <p:spPr>
          <a:xfrm>
            <a:off x="1234440" y="5179604"/>
            <a:ext cx="4023360" cy="1430016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t">
            <a:normAutofit/>
          </a:bodyPr>
          <a:lstStyle/>
          <a:p>
            <a:pPr indent="0" marL="0">
              <a:buNone/>
            </a:pPr>
            <a:r>
              <a:rPr lang="en-US" sz="1220" dirty="0">
                <a:solidFill>
                  <a:srgbClr val="56657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This sample shows how a text-heavy A0 poster can be redesigned into a clean print-ready layout. The goal is to help conference viewers read the story from several feet away without losing scientific rigor or the poster's visual calm.</a:t>
            </a:r>
            <a:endParaRPr lang="en-US" sz="1220" dirty="0"/>
          </a:p>
        </p:txBody>
      </p:sp>
      <p:sp>
        <p:nvSpPr>
          <p:cNvPr id="17" name="Shape 14"/>
          <p:cNvSpPr/>
          <p:nvPr/>
        </p:nvSpPr>
        <p:spPr>
          <a:xfrm>
            <a:off x="1280160" y="6924223"/>
            <a:ext cx="117670" cy="117670"/>
          </a:xfrm>
          <a:prstGeom prst="ellipse">
            <a:avLst/>
          </a:prstGeom>
          <a:solidFill>
            <a:srgbClr val="E9252A"/>
          </a:solidFill>
          <a:ln w="12700">
            <a:solidFill>
              <a:srgbClr val="E9252A"/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1486082" y="6813908"/>
            <a:ext cx="3634558" cy="588349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130" dirty="0">
                <a:solidFill>
                  <a:srgbClr val="56657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Clear reading order with disciplined top-left to bottom-right flow</a:t>
            </a:r>
            <a:endParaRPr lang="en-US" sz="1130" dirty="0"/>
          </a:p>
        </p:txBody>
      </p:sp>
      <p:sp>
        <p:nvSpPr>
          <p:cNvPr id="19" name="Shape 16"/>
          <p:cNvSpPr/>
          <p:nvPr/>
        </p:nvSpPr>
        <p:spPr>
          <a:xfrm>
            <a:off x="1280160" y="7659660"/>
            <a:ext cx="117670" cy="117670"/>
          </a:xfrm>
          <a:prstGeom prst="ellipse">
            <a:avLst/>
          </a:prstGeom>
          <a:solidFill>
            <a:srgbClr val="E9252A"/>
          </a:solidFill>
          <a:ln w="12700">
            <a:solidFill>
              <a:srgbClr val="E9252A"/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1486082" y="7549344"/>
            <a:ext cx="3634558" cy="588349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130" dirty="0">
                <a:solidFill>
                  <a:srgbClr val="56657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Strong white space so blocks do not visually collide at print scale</a:t>
            </a:r>
            <a:endParaRPr lang="en-US" sz="1130" dirty="0"/>
          </a:p>
        </p:txBody>
      </p:sp>
      <p:sp>
        <p:nvSpPr>
          <p:cNvPr id="21" name="Shape 18"/>
          <p:cNvSpPr/>
          <p:nvPr/>
        </p:nvSpPr>
        <p:spPr>
          <a:xfrm>
            <a:off x="1280160" y="8395096"/>
            <a:ext cx="117670" cy="117670"/>
          </a:xfrm>
          <a:prstGeom prst="ellipse">
            <a:avLst/>
          </a:prstGeom>
          <a:solidFill>
            <a:srgbClr val="E9252A"/>
          </a:solidFill>
          <a:ln w="12700">
            <a:solidFill>
              <a:srgbClr val="E9252A"/>
            </a:solidFill>
            <a:prstDash val="solid"/>
          </a:ln>
        </p:spPr>
      </p:sp>
      <p:sp>
        <p:nvSpPr>
          <p:cNvPr id="22" name="Text 19"/>
          <p:cNvSpPr/>
          <p:nvPr/>
        </p:nvSpPr>
        <p:spPr>
          <a:xfrm>
            <a:off x="1486082" y="8284781"/>
            <a:ext cx="3634558" cy="588349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130" dirty="0">
                <a:solidFill>
                  <a:srgbClr val="56657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Methods and findings rewritten into concise, scan-friendly modules</a:t>
            </a:r>
            <a:endParaRPr lang="en-US" sz="1130" dirty="0"/>
          </a:p>
        </p:txBody>
      </p:sp>
      <p:sp>
        <p:nvSpPr>
          <p:cNvPr id="23" name="Shape 20"/>
          <p:cNvSpPr/>
          <p:nvPr/>
        </p:nvSpPr>
        <p:spPr>
          <a:xfrm>
            <a:off x="1280160" y="9130533"/>
            <a:ext cx="117670" cy="117670"/>
          </a:xfrm>
          <a:prstGeom prst="ellipse">
            <a:avLst/>
          </a:prstGeom>
          <a:solidFill>
            <a:srgbClr val="E9252A"/>
          </a:solidFill>
          <a:ln w="12700">
            <a:solidFill>
              <a:srgbClr val="E9252A"/>
            </a:solidFill>
            <a:prstDash val="solid"/>
          </a:ln>
        </p:spPr>
      </p:sp>
      <p:sp>
        <p:nvSpPr>
          <p:cNvPr id="24" name="Text 21"/>
          <p:cNvSpPr/>
          <p:nvPr/>
        </p:nvSpPr>
        <p:spPr>
          <a:xfrm>
            <a:off x="1486082" y="9020217"/>
            <a:ext cx="3634558" cy="588349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130" dirty="0">
                <a:solidFill>
                  <a:srgbClr val="56657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Charts grouped by meaning instead of being scattered across the board</a:t>
            </a:r>
            <a:endParaRPr lang="en-US" sz="1130" dirty="0"/>
          </a:p>
        </p:txBody>
      </p:sp>
      <p:sp>
        <p:nvSpPr>
          <p:cNvPr id="25" name="Shape 22"/>
          <p:cNvSpPr/>
          <p:nvPr/>
        </p:nvSpPr>
        <p:spPr>
          <a:xfrm>
            <a:off x="1005840" y="10082515"/>
            <a:ext cx="4572000" cy="6332926"/>
          </a:xfrm>
          <a:prstGeom prst="roundRect">
            <a:avLst>
              <a:gd name="adj" fmla="val 1600"/>
            </a:avLst>
          </a:prstGeom>
          <a:solidFill>
            <a:srgbClr val="F1F6FD"/>
          </a:solidFill>
          <a:ln w="12700">
            <a:solidFill>
              <a:srgbClr val="D6DFEA"/>
            </a:solidFill>
            <a:prstDash val="solid"/>
          </a:ln>
        </p:spPr>
      </p:sp>
      <p:sp>
        <p:nvSpPr>
          <p:cNvPr id="26" name="Shape 23"/>
          <p:cNvSpPr/>
          <p:nvPr/>
        </p:nvSpPr>
        <p:spPr>
          <a:xfrm>
            <a:off x="1234440" y="10593234"/>
            <a:ext cx="82296" cy="612864"/>
          </a:xfrm>
          <a:prstGeom prst="rect">
            <a:avLst/>
          </a:prstGeom>
          <a:solidFill>
            <a:srgbClr val="315D9A"/>
          </a:solidFill>
          <a:ln w="12700">
            <a:solidFill>
              <a:srgbClr val="315D9A"/>
            </a:solidFill>
            <a:prstDash val="solid"/>
          </a:ln>
        </p:spPr>
      </p:sp>
      <p:sp>
        <p:nvSpPr>
          <p:cNvPr id="27" name="Text 24"/>
          <p:cNvSpPr/>
          <p:nvPr/>
        </p:nvSpPr>
        <p:spPr>
          <a:xfrm>
            <a:off x="1440180" y="10623878"/>
            <a:ext cx="3785616" cy="5209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822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Study workflow</a:t>
            </a:r>
            <a:endParaRPr lang="en-US" sz="2000" dirty="0"/>
          </a:p>
        </p:txBody>
      </p:sp>
      <p:sp>
        <p:nvSpPr>
          <p:cNvPr id="28" name="Shape 25"/>
          <p:cNvSpPr/>
          <p:nvPr/>
        </p:nvSpPr>
        <p:spPr>
          <a:xfrm>
            <a:off x="1280160" y="11716818"/>
            <a:ext cx="915314" cy="3677183"/>
          </a:xfrm>
          <a:prstGeom prst="roundRect">
            <a:avLst>
              <a:gd name="adj" fmla="val 7992"/>
            </a:avLst>
          </a:prstGeom>
          <a:solidFill>
            <a:srgbClr val="FFFFFF"/>
          </a:solidFill>
          <a:ln w="12700">
            <a:solidFill>
              <a:srgbClr val="D6DFEA"/>
            </a:solidFill>
            <a:prstDash val="solid"/>
          </a:ln>
        </p:spPr>
      </p:sp>
      <p:sp>
        <p:nvSpPr>
          <p:cNvPr id="29" name="Shape 26"/>
          <p:cNvSpPr/>
          <p:nvPr/>
        </p:nvSpPr>
        <p:spPr>
          <a:xfrm>
            <a:off x="1335079" y="12378711"/>
            <a:ext cx="164757" cy="1029611"/>
          </a:xfrm>
          <a:prstGeom prst="ellipse">
            <a:avLst/>
          </a:prstGeom>
          <a:solidFill>
            <a:srgbClr val="FFFFFF"/>
          </a:solidFill>
          <a:ln w="12700">
            <a:solidFill>
              <a:srgbClr val="315D9A"/>
            </a:solidFill>
            <a:prstDash val="solid"/>
          </a:ln>
        </p:spPr>
      </p:sp>
      <p:sp>
        <p:nvSpPr>
          <p:cNvPr id="30" name="Text 27"/>
          <p:cNvSpPr/>
          <p:nvPr/>
        </p:nvSpPr>
        <p:spPr>
          <a:xfrm>
            <a:off x="1367115" y="12580956"/>
            <a:ext cx="100685" cy="44126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315D9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000" dirty="0"/>
          </a:p>
        </p:txBody>
      </p:sp>
      <p:sp>
        <p:nvSpPr>
          <p:cNvPr id="31" name="Text 28"/>
          <p:cNvSpPr/>
          <p:nvPr/>
        </p:nvSpPr>
        <p:spPr>
          <a:xfrm>
            <a:off x="1536448" y="12231624"/>
            <a:ext cx="567495" cy="661893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00" b="1" dirty="0">
                <a:solidFill>
                  <a:srgbClr val="1822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Soil baseline</a:t>
            </a:r>
            <a:endParaRPr lang="en-US" sz="1000" dirty="0"/>
          </a:p>
        </p:txBody>
      </p:sp>
      <p:sp>
        <p:nvSpPr>
          <p:cNvPr id="32" name="Text 29"/>
          <p:cNvSpPr/>
          <p:nvPr/>
        </p:nvSpPr>
        <p:spPr>
          <a:xfrm>
            <a:off x="1353385" y="13334778"/>
            <a:ext cx="768864" cy="1470873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900" dirty="0">
                <a:solidFill>
                  <a:srgbClr val="56657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pH, organic carbon, and microbial diversity mapped before treatment.</a:t>
            </a:r>
            <a:endParaRPr lang="en-US" sz="900" dirty="0"/>
          </a:p>
        </p:txBody>
      </p:sp>
      <p:sp>
        <p:nvSpPr>
          <p:cNvPr id="33" name="Shape 30"/>
          <p:cNvSpPr/>
          <p:nvPr/>
        </p:nvSpPr>
        <p:spPr>
          <a:xfrm>
            <a:off x="2217201" y="13077376"/>
            <a:ext cx="77249" cy="661893"/>
          </a:xfrm>
          <a:prstGeom prst="chevron">
            <a:avLst/>
          </a:prstGeom>
          <a:solidFill>
            <a:srgbClr val="315D9A"/>
          </a:solidFill>
          <a:ln w="12700">
            <a:solidFill>
              <a:srgbClr val="315D9A"/>
            </a:solidFill>
            <a:prstDash val="solid"/>
          </a:ln>
        </p:spPr>
      </p:sp>
      <p:sp>
        <p:nvSpPr>
          <p:cNvPr id="34" name="Shape 31"/>
          <p:cNvSpPr/>
          <p:nvPr/>
        </p:nvSpPr>
        <p:spPr>
          <a:xfrm>
            <a:off x="2316175" y="11716818"/>
            <a:ext cx="915314" cy="3677183"/>
          </a:xfrm>
          <a:prstGeom prst="roundRect">
            <a:avLst>
              <a:gd name="adj" fmla="val 7992"/>
            </a:avLst>
          </a:prstGeom>
          <a:solidFill>
            <a:srgbClr val="FFFFFF"/>
          </a:solidFill>
          <a:ln w="12700">
            <a:solidFill>
              <a:srgbClr val="D6DFEA"/>
            </a:solidFill>
            <a:prstDash val="solid"/>
          </a:ln>
        </p:spPr>
      </p:sp>
      <p:sp>
        <p:nvSpPr>
          <p:cNvPr id="35" name="Shape 32"/>
          <p:cNvSpPr/>
          <p:nvPr/>
        </p:nvSpPr>
        <p:spPr>
          <a:xfrm>
            <a:off x="2371094" y="12378711"/>
            <a:ext cx="164757" cy="1029611"/>
          </a:xfrm>
          <a:prstGeom prst="ellipse">
            <a:avLst/>
          </a:prstGeom>
          <a:solidFill>
            <a:srgbClr val="FFFFFF"/>
          </a:solidFill>
          <a:ln w="12700">
            <a:solidFill>
              <a:srgbClr val="315D9A"/>
            </a:solidFill>
            <a:prstDash val="solid"/>
          </a:ln>
        </p:spPr>
      </p:sp>
      <p:sp>
        <p:nvSpPr>
          <p:cNvPr id="36" name="Text 33"/>
          <p:cNvSpPr/>
          <p:nvPr/>
        </p:nvSpPr>
        <p:spPr>
          <a:xfrm>
            <a:off x="2403130" y="12580956"/>
            <a:ext cx="100685" cy="44126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315D9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37" name="Text 34"/>
          <p:cNvSpPr/>
          <p:nvPr/>
        </p:nvSpPr>
        <p:spPr>
          <a:xfrm>
            <a:off x="2572463" y="12231624"/>
            <a:ext cx="567495" cy="661893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00" b="1" dirty="0">
                <a:solidFill>
                  <a:srgbClr val="1822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Consortium build</a:t>
            </a:r>
            <a:endParaRPr lang="en-US" sz="1000" dirty="0"/>
          </a:p>
        </p:txBody>
      </p:sp>
      <p:sp>
        <p:nvSpPr>
          <p:cNvPr id="38" name="Text 35"/>
          <p:cNvSpPr/>
          <p:nvPr/>
        </p:nvSpPr>
        <p:spPr>
          <a:xfrm>
            <a:off x="2389400" y="13334778"/>
            <a:ext cx="768864" cy="1470873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900" dirty="0">
                <a:solidFill>
                  <a:srgbClr val="56657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Three microbial strains combined to improve degradation consistency.</a:t>
            </a:r>
            <a:endParaRPr lang="en-US" sz="900" dirty="0"/>
          </a:p>
        </p:txBody>
      </p:sp>
      <p:sp>
        <p:nvSpPr>
          <p:cNvPr id="39" name="Shape 36"/>
          <p:cNvSpPr/>
          <p:nvPr/>
        </p:nvSpPr>
        <p:spPr>
          <a:xfrm>
            <a:off x="3253216" y="13077376"/>
            <a:ext cx="77249" cy="661893"/>
          </a:xfrm>
          <a:prstGeom prst="chevron">
            <a:avLst/>
          </a:prstGeom>
          <a:solidFill>
            <a:srgbClr val="315D9A"/>
          </a:solidFill>
          <a:ln w="12700">
            <a:solidFill>
              <a:srgbClr val="315D9A"/>
            </a:solidFill>
            <a:prstDash val="solid"/>
          </a:ln>
        </p:spPr>
      </p:sp>
      <p:sp>
        <p:nvSpPr>
          <p:cNvPr id="40" name="Shape 37"/>
          <p:cNvSpPr/>
          <p:nvPr/>
        </p:nvSpPr>
        <p:spPr>
          <a:xfrm>
            <a:off x="3352190" y="11716818"/>
            <a:ext cx="915314" cy="3677183"/>
          </a:xfrm>
          <a:prstGeom prst="roundRect">
            <a:avLst>
              <a:gd name="adj" fmla="val 7992"/>
            </a:avLst>
          </a:prstGeom>
          <a:solidFill>
            <a:srgbClr val="FFFFFF"/>
          </a:solidFill>
          <a:ln w="12700">
            <a:solidFill>
              <a:srgbClr val="D6DFEA"/>
            </a:solidFill>
            <a:prstDash val="solid"/>
          </a:ln>
        </p:spPr>
      </p:sp>
      <p:sp>
        <p:nvSpPr>
          <p:cNvPr id="41" name="Shape 38"/>
          <p:cNvSpPr/>
          <p:nvPr/>
        </p:nvSpPr>
        <p:spPr>
          <a:xfrm>
            <a:off x="3407109" y="12378711"/>
            <a:ext cx="164757" cy="1029611"/>
          </a:xfrm>
          <a:prstGeom prst="ellipse">
            <a:avLst/>
          </a:prstGeom>
          <a:solidFill>
            <a:srgbClr val="FFFFFF"/>
          </a:solidFill>
          <a:ln w="12700">
            <a:solidFill>
              <a:srgbClr val="315D9A"/>
            </a:solidFill>
            <a:prstDash val="solid"/>
          </a:ln>
        </p:spPr>
      </p:sp>
      <p:sp>
        <p:nvSpPr>
          <p:cNvPr id="42" name="Text 39"/>
          <p:cNvSpPr/>
          <p:nvPr/>
        </p:nvSpPr>
        <p:spPr>
          <a:xfrm>
            <a:off x="3439145" y="12580956"/>
            <a:ext cx="100685" cy="44126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315D9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43" name="Text 40"/>
          <p:cNvSpPr/>
          <p:nvPr/>
        </p:nvSpPr>
        <p:spPr>
          <a:xfrm>
            <a:off x="3608478" y="12231624"/>
            <a:ext cx="567495" cy="661893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00" b="1" dirty="0">
                <a:solidFill>
                  <a:srgbClr val="1822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Incubation</a:t>
            </a:r>
            <a:endParaRPr lang="en-US" sz="1000" dirty="0"/>
          </a:p>
        </p:txBody>
      </p:sp>
      <p:sp>
        <p:nvSpPr>
          <p:cNvPr id="44" name="Text 41"/>
          <p:cNvSpPr/>
          <p:nvPr/>
        </p:nvSpPr>
        <p:spPr>
          <a:xfrm>
            <a:off x="3425416" y="13334778"/>
            <a:ext cx="768864" cy="1470873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900" dirty="0">
                <a:solidFill>
                  <a:srgbClr val="56657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Controlled moisture and nutrient conditions maintained over 45 days.</a:t>
            </a:r>
            <a:endParaRPr lang="en-US" sz="900" dirty="0"/>
          </a:p>
        </p:txBody>
      </p:sp>
      <p:sp>
        <p:nvSpPr>
          <p:cNvPr id="45" name="Shape 42"/>
          <p:cNvSpPr/>
          <p:nvPr/>
        </p:nvSpPr>
        <p:spPr>
          <a:xfrm>
            <a:off x="4289231" y="13077376"/>
            <a:ext cx="77249" cy="661893"/>
          </a:xfrm>
          <a:prstGeom prst="chevron">
            <a:avLst/>
          </a:prstGeom>
          <a:solidFill>
            <a:srgbClr val="315D9A"/>
          </a:solidFill>
          <a:ln w="12700">
            <a:solidFill>
              <a:srgbClr val="315D9A"/>
            </a:solidFill>
            <a:prstDash val="solid"/>
          </a:ln>
        </p:spPr>
      </p:sp>
      <p:sp>
        <p:nvSpPr>
          <p:cNvPr id="46" name="Shape 43"/>
          <p:cNvSpPr/>
          <p:nvPr/>
        </p:nvSpPr>
        <p:spPr>
          <a:xfrm>
            <a:off x="4388206" y="11716818"/>
            <a:ext cx="915314" cy="3677183"/>
          </a:xfrm>
          <a:prstGeom prst="roundRect">
            <a:avLst>
              <a:gd name="adj" fmla="val 7992"/>
            </a:avLst>
          </a:prstGeom>
          <a:solidFill>
            <a:srgbClr val="FFFFFF"/>
          </a:solidFill>
          <a:ln w="12700">
            <a:solidFill>
              <a:srgbClr val="D6DFEA"/>
            </a:solidFill>
            <a:prstDash val="solid"/>
          </a:ln>
        </p:spPr>
      </p:sp>
      <p:sp>
        <p:nvSpPr>
          <p:cNvPr id="47" name="Shape 44"/>
          <p:cNvSpPr/>
          <p:nvPr/>
        </p:nvSpPr>
        <p:spPr>
          <a:xfrm>
            <a:off x="4443124" y="12378711"/>
            <a:ext cx="164757" cy="1029611"/>
          </a:xfrm>
          <a:prstGeom prst="ellipse">
            <a:avLst/>
          </a:prstGeom>
          <a:solidFill>
            <a:srgbClr val="FFFFFF"/>
          </a:solidFill>
          <a:ln w="12700">
            <a:solidFill>
              <a:srgbClr val="315D9A"/>
            </a:solidFill>
            <a:prstDash val="solid"/>
          </a:ln>
        </p:spPr>
      </p:sp>
      <p:sp>
        <p:nvSpPr>
          <p:cNvPr id="48" name="Text 45"/>
          <p:cNvSpPr/>
          <p:nvPr/>
        </p:nvSpPr>
        <p:spPr>
          <a:xfrm>
            <a:off x="4475160" y="12580956"/>
            <a:ext cx="100685" cy="44126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315D9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49" name="Text 46"/>
          <p:cNvSpPr/>
          <p:nvPr/>
        </p:nvSpPr>
        <p:spPr>
          <a:xfrm>
            <a:off x="4644494" y="12231624"/>
            <a:ext cx="567495" cy="661893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00" b="1" dirty="0">
                <a:solidFill>
                  <a:srgbClr val="1822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Recovery readout</a:t>
            </a:r>
            <a:endParaRPr lang="en-US" sz="1000" dirty="0"/>
          </a:p>
        </p:txBody>
      </p:sp>
      <p:sp>
        <p:nvSpPr>
          <p:cNvPr id="50" name="Text 47"/>
          <p:cNvSpPr/>
          <p:nvPr/>
        </p:nvSpPr>
        <p:spPr>
          <a:xfrm>
            <a:off x="4461431" y="13334778"/>
            <a:ext cx="768864" cy="1470873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900" dirty="0">
                <a:solidFill>
                  <a:srgbClr val="56657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Enzyme activity, biomass gain, and soil texture tracked.</a:t>
            </a:r>
            <a:endParaRPr lang="en-US" sz="900" dirty="0"/>
          </a:p>
        </p:txBody>
      </p:sp>
      <p:sp>
        <p:nvSpPr>
          <p:cNvPr id="51" name="Shape 48"/>
          <p:cNvSpPr/>
          <p:nvPr/>
        </p:nvSpPr>
        <p:spPr>
          <a:xfrm>
            <a:off x="1005840" y="17028304"/>
            <a:ext cx="4572000" cy="4698622"/>
          </a:xfrm>
          <a:prstGeom prst="roundRect">
            <a:avLst>
              <a:gd name="adj" fmla="val 1600"/>
            </a:avLst>
          </a:prstGeom>
          <a:solidFill>
            <a:srgbClr val="FFFFFF"/>
          </a:solidFill>
          <a:ln w="12700">
            <a:solidFill>
              <a:srgbClr val="D6DFEA"/>
            </a:solidFill>
            <a:prstDash val="solid"/>
          </a:ln>
        </p:spPr>
      </p:sp>
      <p:sp>
        <p:nvSpPr>
          <p:cNvPr id="52" name="Shape 49"/>
          <p:cNvSpPr/>
          <p:nvPr/>
        </p:nvSpPr>
        <p:spPr>
          <a:xfrm>
            <a:off x="1234440" y="17539024"/>
            <a:ext cx="82296" cy="612864"/>
          </a:xfrm>
          <a:prstGeom prst="rect">
            <a:avLst/>
          </a:prstGeom>
          <a:solidFill>
            <a:srgbClr val="E9252A"/>
          </a:solidFill>
          <a:ln w="12700">
            <a:solidFill>
              <a:srgbClr val="E9252A"/>
            </a:solidFill>
            <a:prstDash val="solid"/>
          </a:ln>
        </p:spPr>
      </p:sp>
      <p:sp>
        <p:nvSpPr>
          <p:cNvPr id="53" name="Text 50"/>
          <p:cNvSpPr/>
          <p:nvPr/>
        </p:nvSpPr>
        <p:spPr>
          <a:xfrm>
            <a:off x="1440180" y="17569667"/>
            <a:ext cx="3785616" cy="5209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822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Service focus</a:t>
            </a:r>
            <a:endParaRPr lang="en-US" sz="2000" dirty="0"/>
          </a:p>
        </p:txBody>
      </p:sp>
      <p:sp>
        <p:nvSpPr>
          <p:cNvPr id="54" name="Shape 51"/>
          <p:cNvSpPr/>
          <p:nvPr/>
        </p:nvSpPr>
        <p:spPr>
          <a:xfrm>
            <a:off x="1325880" y="18775988"/>
            <a:ext cx="120938" cy="120938"/>
          </a:xfrm>
          <a:prstGeom prst="ellipse">
            <a:avLst/>
          </a:prstGeom>
          <a:solidFill>
            <a:srgbClr val="E9252A"/>
          </a:solidFill>
          <a:ln w="12700">
            <a:solidFill>
              <a:srgbClr val="E9252A"/>
            </a:solidFill>
            <a:prstDash val="solid"/>
          </a:ln>
        </p:spPr>
      </p:sp>
      <p:sp>
        <p:nvSpPr>
          <p:cNvPr id="55" name="Text 52"/>
          <p:cNvSpPr/>
          <p:nvPr/>
        </p:nvSpPr>
        <p:spPr>
          <a:xfrm>
            <a:off x="1537522" y="18662608"/>
            <a:ext cx="3445958" cy="6046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170" dirty="0">
                <a:solidFill>
                  <a:srgbClr val="56657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Reading order correction</a:t>
            </a:r>
            <a:endParaRPr lang="en-US" sz="1170" dirty="0"/>
          </a:p>
        </p:txBody>
      </p:sp>
      <p:sp>
        <p:nvSpPr>
          <p:cNvPr id="56" name="Shape 53"/>
          <p:cNvSpPr/>
          <p:nvPr/>
        </p:nvSpPr>
        <p:spPr>
          <a:xfrm>
            <a:off x="1325880" y="19531853"/>
            <a:ext cx="120938" cy="120938"/>
          </a:xfrm>
          <a:prstGeom prst="ellipse">
            <a:avLst/>
          </a:prstGeom>
          <a:solidFill>
            <a:srgbClr val="E9252A"/>
          </a:solidFill>
          <a:ln w="12700">
            <a:solidFill>
              <a:srgbClr val="E9252A"/>
            </a:solidFill>
            <a:prstDash val="solid"/>
          </a:ln>
        </p:spPr>
      </p:sp>
      <p:sp>
        <p:nvSpPr>
          <p:cNvPr id="57" name="Text 54"/>
          <p:cNvSpPr/>
          <p:nvPr/>
        </p:nvSpPr>
        <p:spPr>
          <a:xfrm>
            <a:off x="1537522" y="19418473"/>
            <a:ext cx="3445958" cy="6046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170" dirty="0">
                <a:solidFill>
                  <a:srgbClr val="56657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Text compression for print viewing</a:t>
            </a:r>
            <a:endParaRPr lang="en-US" sz="1170" dirty="0"/>
          </a:p>
        </p:txBody>
      </p:sp>
      <p:sp>
        <p:nvSpPr>
          <p:cNvPr id="58" name="Shape 55"/>
          <p:cNvSpPr/>
          <p:nvPr/>
        </p:nvSpPr>
        <p:spPr>
          <a:xfrm>
            <a:off x="1325880" y="20287718"/>
            <a:ext cx="120938" cy="120938"/>
          </a:xfrm>
          <a:prstGeom prst="ellipse">
            <a:avLst/>
          </a:prstGeom>
          <a:solidFill>
            <a:srgbClr val="E9252A"/>
          </a:solidFill>
          <a:ln w="12700">
            <a:solidFill>
              <a:srgbClr val="E9252A"/>
            </a:solidFill>
            <a:prstDash val="solid"/>
          </a:ln>
        </p:spPr>
      </p:sp>
      <p:sp>
        <p:nvSpPr>
          <p:cNvPr id="59" name="Text 56"/>
          <p:cNvSpPr/>
          <p:nvPr/>
        </p:nvSpPr>
        <p:spPr>
          <a:xfrm>
            <a:off x="1537522" y="20174338"/>
            <a:ext cx="3445958" cy="6046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170" dirty="0">
                <a:solidFill>
                  <a:srgbClr val="56657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Panel balancing and spacing control</a:t>
            </a:r>
            <a:endParaRPr lang="en-US" sz="1170" dirty="0"/>
          </a:p>
        </p:txBody>
      </p:sp>
      <p:sp>
        <p:nvSpPr>
          <p:cNvPr id="60" name="Shape 57"/>
          <p:cNvSpPr/>
          <p:nvPr/>
        </p:nvSpPr>
        <p:spPr>
          <a:xfrm>
            <a:off x="1325880" y="21043584"/>
            <a:ext cx="120938" cy="120938"/>
          </a:xfrm>
          <a:prstGeom prst="ellipse">
            <a:avLst/>
          </a:prstGeom>
          <a:solidFill>
            <a:srgbClr val="E9252A"/>
          </a:solidFill>
          <a:ln w="12700">
            <a:solidFill>
              <a:srgbClr val="E9252A"/>
            </a:solidFill>
            <a:prstDash val="solid"/>
          </a:ln>
        </p:spPr>
      </p:sp>
      <p:sp>
        <p:nvSpPr>
          <p:cNvPr id="61" name="Text 58"/>
          <p:cNvSpPr/>
          <p:nvPr/>
        </p:nvSpPr>
        <p:spPr>
          <a:xfrm>
            <a:off x="1537522" y="20930204"/>
            <a:ext cx="3445958" cy="60469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170" dirty="0">
                <a:solidFill>
                  <a:srgbClr val="56657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Figure grouping and visual calm</a:t>
            </a:r>
            <a:endParaRPr lang="en-US" sz="1170" dirty="0"/>
          </a:p>
        </p:txBody>
      </p:sp>
      <p:sp>
        <p:nvSpPr>
          <p:cNvPr id="62" name="Shape 59"/>
          <p:cNvSpPr/>
          <p:nvPr/>
        </p:nvSpPr>
        <p:spPr>
          <a:xfrm>
            <a:off x="5980176" y="3749589"/>
            <a:ext cx="6400800" cy="7354366"/>
          </a:xfrm>
          <a:prstGeom prst="roundRect">
            <a:avLst>
              <a:gd name="adj" fmla="val 1143"/>
            </a:avLst>
          </a:prstGeom>
          <a:solidFill>
            <a:srgbClr val="FFFFFF"/>
          </a:solidFill>
          <a:ln w="12700">
            <a:solidFill>
              <a:srgbClr val="D6DFEA"/>
            </a:solidFill>
            <a:prstDash val="solid"/>
          </a:ln>
          <a:effectLst>
            <a:outerShdw sx="100000" sy="100000" kx="0" ky="0" algn="bl" rotWithShape="0" blurRad="12700" dist="50800" dir="2700000">
              <a:srgbClr val="DCE5F0">
                <a:alpha val="12000"/>
              </a:srgbClr>
            </a:outerShdw>
          </a:effectLst>
        </p:spPr>
      </p:sp>
      <p:sp>
        <p:nvSpPr>
          <p:cNvPr id="63" name="Shape 60"/>
          <p:cNvSpPr/>
          <p:nvPr/>
        </p:nvSpPr>
        <p:spPr>
          <a:xfrm>
            <a:off x="6236208" y="4158165"/>
            <a:ext cx="117775" cy="612864"/>
          </a:xfrm>
          <a:prstGeom prst="rect">
            <a:avLst/>
          </a:prstGeom>
          <a:solidFill>
            <a:srgbClr val="315D9A"/>
          </a:solidFill>
          <a:ln w="12700">
            <a:solidFill>
              <a:srgbClr val="315D9A"/>
            </a:solidFill>
            <a:prstDash val="solid"/>
          </a:ln>
        </p:spPr>
      </p:sp>
      <p:sp>
        <p:nvSpPr>
          <p:cNvPr id="64" name="Text 61"/>
          <p:cNvSpPr/>
          <p:nvPr/>
        </p:nvSpPr>
        <p:spPr>
          <a:xfrm>
            <a:off x="6530645" y="4188808"/>
            <a:ext cx="5417637" cy="5209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822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Experimental concept</a:t>
            </a:r>
            <a:endParaRPr lang="en-US" sz="2200" dirty="0"/>
          </a:p>
        </p:txBody>
      </p:sp>
      <p:pic>
        <p:nvPicPr>
          <p:cNvPr id="65" name="Image 1" descr="preencoded.png">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236208" y="6117799"/>
            <a:ext cx="5888736" cy="3435096"/>
          </a:xfrm>
          <a:prstGeom prst="rect">
            <a:avLst/>
          </a:prstGeom>
        </p:spPr>
      </p:pic>
      <p:sp>
        <p:nvSpPr>
          <p:cNvPr id="66" name="Shape 62"/>
          <p:cNvSpPr/>
          <p:nvPr/>
        </p:nvSpPr>
        <p:spPr>
          <a:xfrm>
            <a:off x="5980176" y="11716818"/>
            <a:ext cx="3072384" cy="3881471"/>
          </a:xfrm>
          <a:prstGeom prst="roundRect">
            <a:avLst>
              <a:gd name="adj" fmla="val 2381"/>
            </a:avLst>
          </a:prstGeom>
          <a:solidFill>
            <a:srgbClr val="FFFFFF"/>
          </a:solidFill>
          <a:ln w="12700">
            <a:solidFill>
              <a:srgbClr val="D6DFEA"/>
            </a:solidFill>
            <a:prstDash val="solid"/>
          </a:ln>
        </p:spPr>
      </p:sp>
      <p:sp>
        <p:nvSpPr>
          <p:cNvPr id="67" name="Shape 63"/>
          <p:cNvSpPr/>
          <p:nvPr/>
        </p:nvSpPr>
        <p:spPr>
          <a:xfrm>
            <a:off x="9308592" y="11716818"/>
            <a:ext cx="3072384" cy="3881471"/>
          </a:xfrm>
          <a:prstGeom prst="roundRect">
            <a:avLst>
              <a:gd name="adj" fmla="val 2381"/>
            </a:avLst>
          </a:prstGeom>
          <a:solidFill>
            <a:srgbClr val="FFFFFF"/>
          </a:solidFill>
          <a:ln w="12700">
            <a:solidFill>
              <a:srgbClr val="D6DFEA"/>
            </a:solidFill>
            <a:prstDash val="solid"/>
          </a:ln>
        </p:spPr>
      </p:sp>
      <p:sp>
        <p:nvSpPr>
          <p:cNvPr id="68" name="Shape 64"/>
          <p:cNvSpPr/>
          <p:nvPr/>
        </p:nvSpPr>
        <p:spPr>
          <a:xfrm>
            <a:off x="6172200" y="12023250"/>
            <a:ext cx="51206" cy="510720"/>
          </a:xfrm>
          <a:prstGeom prst="rect">
            <a:avLst/>
          </a:prstGeom>
          <a:solidFill>
            <a:srgbClr val="315D9A"/>
          </a:solidFill>
          <a:ln w="12700">
            <a:solidFill>
              <a:srgbClr val="315D9A"/>
            </a:solidFill>
            <a:prstDash val="solid"/>
          </a:ln>
        </p:spPr>
      </p:sp>
      <p:sp>
        <p:nvSpPr>
          <p:cNvPr id="69" name="Text 65"/>
          <p:cNvSpPr/>
          <p:nvPr/>
        </p:nvSpPr>
        <p:spPr>
          <a:xfrm>
            <a:off x="6300216" y="12048786"/>
            <a:ext cx="2355494" cy="4341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822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Biomass gain</a:t>
            </a:r>
            <a:endParaRPr lang="en-US" sz="1800" dirty="0"/>
          </a:p>
        </p:txBody>
      </p:sp>
      <p:sp>
        <p:nvSpPr>
          <p:cNvPr id="70" name="Shape 66"/>
          <p:cNvSpPr/>
          <p:nvPr/>
        </p:nvSpPr>
        <p:spPr>
          <a:xfrm>
            <a:off x="9500616" y="12023250"/>
            <a:ext cx="51206" cy="510720"/>
          </a:xfrm>
          <a:prstGeom prst="rect">
            <a:avLst/>
          </a:prstGeom>
          <a:solidFill>
            <a:srgbClr val="E9252A"/>
          </a:solidFill>
          <a:ln w="12700">
            <a:solidFill>
              <a:srgbClr val="E9252A"/>
            </a:solidFill>
            <a:prstDash val="solid"/>
          </a:ln>
        </p:spPr>
      </p:sp>
      <p:sp>
        <p:nvSpPr>
          <p:cNvPr id="71" name="Text 67"/>
          <p:cNvSpPr/>
          <p:nvPr/>
        </p:nvSpPr>
        <p:spPr>
          <a:xfrm>
            <a:off x="9628632" y="12048786"/>
            <a:ext cx="2355494" cy="4341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822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Enzyme activity</a:t>
            </a:r>
            <a:endParaRPr lang="en-US" sz="1800" dirty="0"/>
          </a:p>
        </p:txBody>
      </p:sp>
      <p:graphicFrame>
        <p:nvGraphicFramePr>
          <p:cNvPr id="72" name="Chart 0" descr=""/>
          <p:cNvGraphicFramePr/>
          <p:nvPr/>
        </p:nvGraphicFramePr>
        <p:xfrm>
          <a:off x="6364224" y="13044690"/>
          <a:ext cx="2432304" cy="2406512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4"/>
          </a:graphicData>
        </a:graphic>
      </p:graphicFrame>
      <p:graphicFrame>
        <p:nvGraphicFramePr>
          <p:cNvPr id="73" name="Chart 1" descr=""/>
          <p:cNvGraphicFramePr/>
          <p:nvPr/>
        </p:nvGraphicFramePr>
        <p:xfrm>
          <a:off x="9692640" y="13044690"/>
          <a:ext cx="2176272" cy="2406512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5"/>
          </a:graphicData>
        </a:graphic>
      </p:graphicFrame>
      <p:sp>
        <p:nvSpPr>
          <p:cNvPr id="74" name="Shape 68"/>
          <p:cNvSpPr/>
          <p:nvPr/>
        </p:nvSpPr>
        <p:spPr>
          <a:xfrm>
            <a:off x="5980176" y="16415440"/>
            <a:ext cx="6400800" cy="5311486"/>
          </a:xfrm>
          <a:prstGeom prst="roundRect">
            <a:avLst>
              <a:gd name="adj" fmla="val 1377"/>
            </a:avLst>
          </a:prstGeom>
          <a:solidFill>
            <a:srgbClr val="F1F6FD"/>
          </a:solidFill>
          <a:ln w="12700">
            <a:solidFill>
              <a:srgbClr val="D6DFEA"/>
            </a:solidFill>
            <a:prstDash val="solid"/>
          </a:ln>
        </p:spPr>
      </p:sp>
      <p:sp>
        <p:nvSpPr>
          <p:cNvPr id="75" name="Shape 69"/>
          <p:cNvSpPr/>
          <p:nvPr/>
        </p:nvSpPr>
        <p:spPr>
          <a:xfrm>
            <a:off x="6236208" y="16824016"/>
            <a:ext cx="117775" cy="612864"/>
          </a:xfrm>
          <a:prstGeom prst="rect">
            <a:avLst/>
          </a:prstGeom>
          <a:solidFill>
            <a:srgbClr val="315D9A"/>
          </a:solidFill>
          <a:ln w="12700">
            <a:solidFill>
              <a:srgbClr val="315D9A"/>
            </a:solidFill>
            <a:prstDash val="solid"/>
          </a:ln>
        </p:spPr>
      </p:sp>
      <p:sp>
        <p:nvSpPr>
          <p:cNvPr id="76" name="Text 70"/>
          <p:cNvSpPr/>
          <p:nvPr/>
        </p:nvSpPr>
        <p:spPr>
          <a:xfrm>
            <a:off x="6530645" y="16854660"/>
            <a:ext cx="5417637" cy="5209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822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Design note</a:t>
            </a:r>
            <a:endParaRPr lang="en-US" sz="2000" dirty="0"/>
          </a:p>
        </p:txBody>
      </p:sp>
      <p:sp>
        <p:nvSpPr>
          <p:cNvPr id="77" name="Text 71"/>
          <p:cNvSpPr/>
          <p:nvPr/>
        </p:nvSpPr>
        <p:spPr>
          <a:xfrm>
            <a:off x="6300216" y="18049744"/>
            <a:ext cx="5760720" cy="2042879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t">
            <a:normAutofit/>
          </a:bodyPr>
          <a:lstStyle/>
          <a:p>
            <a:pPr indent="0" marL="0">
              <a:buNone/>
            </a:pPr>
            <a:r>
              <a:rPr lang="en-US" sz="1220" dirty="0">
                <a:solidFill>
                  <a:srgbClr val="56657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visual treatment favors spacious panels, disciplined alignment, and restrained use of color. It demonstrates how a poster can remain academically serious while still feeling premium, modern, and easy to navigate under conference conditions.</a:t>
            </a:r>
            <a:endParaRPr lang="en-US" sz="1220" dirty="0"/>
          </a:p>
        </p:txBody>
      </p:sp>
      <p:sp>
        <p:nvSpPr>
          <p:cNvPr id="78" name="Shape 72"/>
          <p:cNvSpPr/>
          <p:nvPr/>
        </p:nvSpPr>
        <p:spPr>
          <a:xfrm>
            <a:off x="12783312" y="3749589"/>
            <a:ext cx="4498848" cy="3677183"/>
          </a:xfrm>
          <a:prstGeom prst="roundRect">
            <a:avLst>
              <a:gd name="adj" fmla="val 1989"/>
            </a:avLst>
          </a:prstGeom>
          <a:solidFill>
            <a:srgbClr val="FFFFFF"/>
          </a:solidFill>
          <a:ln w="12700">
            <a:solidFill>
              <a:srgbClr val="D6DFEA"/>
            </a:solidFill>
            <a:prstDash val="solid"/>
          </a:ln>
          <a:effectLst>
            <a:outerShdw sx="100000" sy="100000" kx="0" ky="0" algn="bl" rotWithShape="0" blurRad="12700" dist="50800" dir="2700000">
              <a:srgbClr val="DCE5F0">
                <a:alpha val="12000"/>
              </a:srgbClr>
            </a:outerShdw>
          </a:effectLst>
        </p:spPr>
      </p:sp>
      <p:sp>
        <p:nvSpPr>
          <p:cNvPr id="79" name="Shape 73"/>
          <p:cNvSpPr/>
          <p:nvPr/>
        </p:nvSpPr>
        <p:spPr>
          <a:xfrm>
            <a:off x="13053243" y="4362452"/>
            <a:ext cx="79180" cy="612864"/>
          </a:xfrm>
          <a:prstGeom prst="rect">
            <a:avLst/>
          </a:prstGeom>
          <a:solidFill>
            <a:srgbClr val="315D9A"/>
          </a:solidFill>
          <a:ln w="12700">
            <a:solidFill>
              <a:srgbClr val="315D9A"/>
            </a:solidFill>
            <a:prstDash val="solid"/>
          </a:ln>
        </p:spPr>
      </p:sp>
      <p:sp>
        <p:nvSpPr>
          <p:cNvPr id="80" name="Text 74"/>
          <p:cNvSpPr/>
          <p:nvPr/>
        </p:nvSpPr>
        <p:spPr>
          <a:xfrm>
            <a:off x="13251192" y="4393096"/>
            <a:ext cx="3642267" cy="5209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822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outcomes</a:t>
            </a:r>
            <a:endParaRPr lang="en-US" sz="2000" dirty="0"/>
          </a:p>
        </p:txBody>
      </p:sp>
      <p:sp>
        <p:nvSpPr>
          <p:cNvPr id="81" name="Shape 75"/>
          <p:cNvSpPr/>
          <p:nvPr/>
        </p:nvSpPr>
        <p:spPr>
          <a:xfrm>
            <a:off x="13053243" y="5383892"/>
            <a:ext cx="1709562" cy="1634303"/>
          </a:xfrm>
          <a:prstGeom prst="roundRect">
            <a:avLst>
              <a:gd name="adj" fmla="val 4476"/>
            </a:avLst>
          </a:prstGeom>
          <a:solidFill>
            <a:srgbClr val="FFFFFF"/>
          </a:solidFill>
          <a:ln w="12700">
            <a:solidFill>
              <a:srgbClr val="D6DFEA"/>
            </a:solidFill>
            <a:prstDash val="solid"/>
          </a:ln>
          <a:effectLst>
            <a:outerShdw sx="100000" sy="100000" kx="0" ky="0" algn="bl" rotWithShape="0" blurRad="12700" dist="50800" dir="2700000">
              <a:srgbClr val="DCE5F0">
                <a:alpha val="12000"/>
              </a:srgbClr>
            </a:outerShdw>
          </a:effectLst>
        </p:spPr>
      </p:sp>
      <p:sp>
        <p:nvSpPr>
          <p:cNvPr id="82" name="Text 76"/>
          <p:cNvSpPr/>
          <p:nvPr/>
        </p:nvSpPr>
        <p:spPr>
          <a:xfrm>
            <a:off x="13190008" y="5514636"/>
            <a:ext cx="1436032" cy="65372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315D9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3.5x</a:t>
            </a:r>
            <a:endParaRPr lang="en-US" sz="2000" dirty="0"/>
          </a:p>
        </p:txBody>
      </p:sp>
      <p:sp>
        <p:nvSpPr>
          <p:cNvPr id="83" name="Text 77"/>
          <p:cNvSpPr/>
          <p:nvPr/>
        </p:nvSpPr>
        <p:spPr>
          <a:xfrm>
            <a:off x="13190008" y="6266416"/>
            <a:ext cx="1436032" cy="457605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00" dirty="0">
                <a:solidFill>
                  <a:srgbClr val="56657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higher microbial activity than control at day 45</a:t>
            </a:r>
            <a:endParaRPr lang="en-US" sz="1000" dirty="0"/>
          </a:p>
        </p:txBody>
      </p:sp>
      <p:sp>
        <p:nvSpPr>
          <p:cNvPr id="84" name="Shape 78"/>
          <p:cNvSpPr/>
          <p:nvPr/>
        </p:nvSpPr>
        <p:spPr>
          <a:xfrm>
            <a:off x="15302667" y="5383892"/>
            <a:ext cx="1709562" cy="1634303"/>
          </a:xfrm>
          <a:prstGeom prst="roundRect">
            <a:avLst>
              <a:gd name="adj" fmla="val 4476"/>
            </a:avLst>
          </a:prstGeom>
          <a:solidFill>
            <a:srgbClr val="FFFFFF"/>
          </a:solidFill>
          <a:ln w="12700">
            <a:solidFill>
              <a:srgbClr val="D6DFEA"/>
            </a:solidFill>
            <a:prstDash val="solid"/>
          </a:ln>
          <a:effectLst>
            <a:outerShdw sx="100000" sy="100000" kx="0" ky="0" algn="bl" rotWithShape="0" blurRad="12700" dist="50800" dir="2700000">
              <a:srgbClr val="DCE5F0">
                <a:alpha val="12000"/>
              </a:srgbClr>
            </a:outerShdw>
          </a:effectLst>
        </p:spPr>
      </p:sp>
      <p:sp>
        <p:nvSpPr>
          <p:cNvPr id="85" name="Text 79"/>
          <p:cNvSpPr/>
          <p:nvPr/>
        </p:nvSpPr>
        <p:spPr>
          <a:xfrm>
            <a:off x="15439432" y="5514636"/>
            <a:ext cx="1436032" cy="65372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E925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41%</a:t>
            </a:r>
            <a:endParaRPr lang="en-US" sz="2000" dirty="0"/>
          </a:p>
        </p:txBody>
      </p:sp>
      <p:sp>
        <p:nvSpPr>
          <p:cNvPr id="86" name="Text 80"/>
          <p:cNvSpPr/>
          <p:nvPr/>
        </p:nvSpPr>
        <p:spPr>
          <a:xfrm>
            <a:off x="15439432" y="6266416"/>
            <a:ext cx="1436032" cy="457605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000" dirty="0">
                <a:solidFill>
                  <a:srgbClr val="56657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increase in moisture retention after treatment</a:t>
            </a:r>
            <a:endParaRPr lang="en-US" sz="1000" dirty="0"/>
          </a:p>
        </p:txBody>
      </p:sp>
      <p:sp>
        <p:nvSpPr>
          <p:cNvPr id="87" name="Shape 81"/>
          <p:cNvSpPr/>
          <p:nvPr/>
        </p:nvSpPr>
        <p:spPr>
          <a:xfrm>
            <a:off x="12783312" y="8243923"/>
            <a:ext cx="4498848" cy="5924350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6DFEA"/>
            </a:solidFill>
            <a:prstDash val="solid"/>
          </a:ln>
        </p:spPr>
      </p:sp>
      <p:sp>
        <p:nvSpPr>
          <p:cNvPr id="88" name="Shape 82"/>
          <p:cNvSpPr/>
          <p:nvPr/>
        </p:nvSpPr>
        <p:spPr>
          <a:xfrm>
            <a:off x="13053243" y="8754643"/>
            <a:ext cx="79180" cy="612864"/>
          </a:xfrm>
          <a:prstGeom prst="rect">
            <a:avLst/>
          </a:prstGeom>
          <a:solidFill>
            <a:srgbClr val="315D9A"/>
          </a:solidFill>
          <a:ln w="12700">
            <a:solidFill>
              <a:srgbClr val="315D9A"/>
            </a:solidFill>
            <a:prstDash val="solid"/>
          </a:ln>
        </p:spPr>
      </p:sp>
      <p:sp>
        <p:nvSpPr>
          <p:cNvPr id="89" name="Text 83"/>
          <p:cNvSpPr/>
          <p:nvPr/>
        </p:nvSpPr>
        <p:spPr>
          <a:xfrm>
            <a:off x="13251192" y="8785286"/>
            <a:ext cx="3642267" cy="5209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822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Comparative result block</a:t>
            </a:r>
            <a:endParaRPr lang="en-US" sz="2000" dirty="0"/>
          </a:p>
        </p:txBody>
      </p:sp>
      <p:graphicFrame>
        <p:nvGraphicFramePr>
          <p:cNvPr id="90" name="Chart 2" descr=""/>
          <p:cNvGraphicFramePr/>
          <p:nvPr/>
        </p:nvGraphicFramePr>
        <p:xfrm>
          <a:off x="13143220" y="9878227"/>
          <a:ext cx="3779032" cy="3268607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6"/>
          </a:graphicData>
        </a:graphic>
      </p:graphicFrame>
      <p:sp>
        <p:nvSpPr>
          <p:cNvPr id="91" name="Shape 84"/>
          <p:cNvSpPr/>
          <p:nvPr/>
        </p:nvSpPr>
        <p:spPr>
          <a:xfrm>
            <a:off x="12783312" y="14985425"/>
            <a:ext cx="4498848" cy="6741502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6DFEA"/>
            </a:solidFill>
            <a:prstDash val="solid"/>
          </a:ln>
        </p:spPr>
      </p:sp>
      <p:sp>
        <p:nvSpPr>
          <p:cNvPr id="92" name="Shape 85"/>
          <p:cNvSpPr/>
          <p:nvPr/>
        </p:nvSpPr>
        <p:spPr>
          <a:xfrm>
            <a:off x="13053243" y="15496145"/>
            <a:ext cx="79180" cy="612864"/>
          </a:xfrm>
          <a:prstGeom prst="rect">
            <a:avLst/>
          </a:prstGeom>
          <a:solidFill>
            <a:srgbClr val="E9252A"/>
          </a:solidFill>
          <a:ln w="12700">
            <a:solidFill>
              <a:srgbClr val="E9252A"/>
            </a:solidFill>
            <a:prstDash val="solid"/>
          </a:ln>
        </p:spPr>
      </p:sp>
      <p:sp>
        <p:nvSpPr>
          <p:cNvPr id="93" name="Text 86"/>
          <p:cNvSpPr/>
          <p:nvPr/>
        </p:nvSpPr>
        <p:spPr>
          <a:xfrm>
            <a:off x="13251192" y="15526788"/>
            <a:ext cx="3642267" cy="5209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822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Takeaway and ideal use case</a:t>
            </a:r>
            <a:endParaRPr lang="en-US" sz="2000" dirty="0"/>
          </a:p>
        </p:txBody>
      </p:sp>
      <p:sp>
        <p:nvSpPr>
          <p:cNvPr id="94" name="Shape 87"/>
          <p:cNvSpPr/>
          <p:nvPr/>
        </p:nvSpPr>
        <p:spPr>
          <a:xfrm>
            <a:off x="13143220" y="16983361"/>
            <a:ext cx="169968" cy="169968"/>
          </a:xfrm>
          <a:prstGeom prst="ellipse">
            <a:avLst/>
          </a:prstGeom>
          <a:solidFill>
            <a:srgbClr val="E9252A"/>
          </a:solidFill>
          <a:ln w="12700">
            <a:solidFill>
              <a:srgbClr val="E9252A"/>
            </a:solidFill>
            <a:prstDash val="solid"/>
          </a:ln>
        </p:spPr>
      </p:sp>
      <p:sp>
        <p:nvSpPr>
          <p:cNvPr id="95" name="Text 88"/>
          <p:cNvSpPr/>
          <p:nvPr/>
        </p:nvSpPr>
        <p:spPr>
          <a:xfrm>
            <a:off x="13440663" y="16824016"/>
            <a:ext cx="3391612" cy="84983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160" dirty="0">
                <a:solidFill>
                  <a:srgbClr val="56657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Best for experimental biology, agriculture, environmental life sciences, and multi-panel lab posters.</a:t>
            </a:r>
            <a:endParaRPr lang="en-US" sz="1160" dirty="0"/>
          </a:p>
        </p:txBody>
      </p:sp>
      <p:sp>
        <p:nvSpPr>
          <p:cNvPr id="96" name="Shape 89"/>
          <p:cNvSpPr/>
          <p:nvPr/>
        </p:nvSpPr>
        <p:spPr>
          <a:xfrm>
            <a:off x="13143220" y="18045658"/>
            <a:ext cx="169968" cy="169968"/>
          </a:xfrm>
          <a:prstGeom prst="ellipse">
            <a:avLst/>
          </a:prstGeom>
          <a:solidFill>
            <a:srgbClr val="E9252A"/>
          </a:solidFill>
          <a:ln w="12700">
            <a:solidFill>
              <a:srgbClr val="E9252A"/>
            </a:solidFill>
            <a:prstDash val="solid"/>
          </a:ln>
        </p:spPr>
      </p:sp>
      <p:sp>
        <p:nvSpPr>
          <p:cNvPr id="97" name="Text 90"/>
          <p:cNvSpPr/>
          <p:nvPr/>
        </p:nvSpPr>
        <p:spPr>
          <a:xfrm>
            <a:off x="13440663" y="17886314"/>
            <a:ext cx="3391612" cy="84983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160" dirty="0">
                <a:solidFill>
                  <a:srgbClr val="56657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Works when the original poster has too much text, inconsistent panel widths, or weak hierarchy.</a:t>
            </a:r>
            <a:endParaRPr lang="en-US" sz="1160" dirty="0"/>
          </a:p>
        </p:txBody>
      </p:sp>
      <p:sp>
        <p:nvSpPr>
          <p:cNvPr id="98" name="Shape 91"/>
          <p:cNvSpPr/>
          <p:nvPr/>
        </p:nvSpPr>
        <p:spPr>
          <a:xfrm>
            <a:off x="13143220" y="19107955"/>
            <a:ext cx="169968" cy="169968"/>
          </a:xfrm>
          <a:prstGeom prst="ellipse">
            <a:avLst/>
          </a:prstGeom>
          <a:solidFill>
            <a:srgbClr val="E9252A"/>
          </a:solidFill>
          <a:ln w="12700">
            <a:solidFill>
              <a:srgbClr val="E9252A"/>
            </a:solidFill>
            <a:prstDash val="solid"/>
          </a:ln>
        </p:spPr>
      </p:sp>
      <p:sp>
        <p:nvSpPr>
          <p:cNvPr id="99" name="Text 92"/>
          <p:cNvSpPr/>
          <p:nvPr/>
        </p:nvSpPr>
        <p:spPr>
          <a:xfrm>
            <a:off x="13440663" y="18948611"/>
            <a:ext cx="3391612" cy="84983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1160" dirty="0">
                <a:solidFill>
                  <a:srgbClr val="56657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This sample demonstrates premium poster cleanup without making the research look over-designed.</a:t>
            </a:r>
            <a:endParaRPr lang="en-US" sz="1160" dirty="0"/>
          </a:p>
        </p:txBody>
      </p:sp>
      <p:sp>
        <p:nvSpPr>
          <p:cNvPr id="100" name="Shape 93"/>
          <p:cNvSpPr/>
          <p:nvPr/>
        </p:nvSpPr>
        <p:spPr>
          <a:xfrm>
            <a:off x="0" y="24954159"/>
            <a:ext cx="18288000" cy="905073"/>
          </a:xfrm>
          <a:prstGeom prst="rect">
            <a:avLst/>
          </a:prstGeom>
          <a:solidFill>
            <a:srgbClr val="182230"/>
          </a:solidFill>
          <a:ln w="12700">
            <a:solidFill>
              <a:srgbClr val="182230"/>
            </a:solidFill>
            <a:prstDash val="solid"/>
          </a:ln>
        </p:spPr>
      </p:sp>
      <p:sp>
        <p:nvSpPr>
          <p:cNvPr id="101" name="Text 94"/>
          <p:cNvSpPr/>
          <p:nvPr/>
        </p:nvSpPr>
        <p:spPr>
          <a:xfrm>
            <a:off x="548640" y="25108021"/>
            <a:ext cx="8229600" cy="561145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RE4U sample poster | Reading order, spacing, and text compression</a:t>
            </a:r>
            <a:endParaRPr lang="en-US" sz="900" dirty="0"/>
          </a:p>
        </p:txBody>
      </p:sp>
      <p:sp>
        <p:nvSpPr>
          <p:cNvPr id="102" name="Text 95"/>
          <p:cNvSpPr/>
          <p:nvPr/>
        </p:nvSpPr>
        <p:spPr>
          <a:xfrm>
            <a:off x="9875520" y="25108021"/>
            <a:ext cx="7680960" cy="561145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algn="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Editable PowerPoint poster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rial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Slide 1</vt:lpstr>
    </vt:vector>
  </TitlesOfParts>
  <Company>RE4U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RE4U Research Poster - A0 Print</dc:title>
  <dc:subject>RE4U Research Poster - A0 Print</dc:subject>
  <dc:creator>OpenAI</dc:creator>
  <cp:lastModifiedBy>OpenAI</cp:lastModifiedBy>
  <cp:revision>1</cp:revision>
  <dcterms:created xsi:type="dcterms:W3CDTF">2026-03-23T11:07:32Z</dcterms:created>
  <dcterms:modified xsi:type="dcterms:W3CDTF">2026-03-23T11:07:32Z</dcterms:modified>
</cp:coreProperties>
</file>