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801600" cy="18105120"/>
  <p:notesSz cx="18105120" cy="128016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Pb</c:v>
                </c:pt>
              </c:strCache>
            </c:strRef>
          </c:tx>
          <c:spPr>
            <a:solidFill>
              <a:srgbClr val="E9252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0.2</c:v>
                  </c:pt>
                  <c:pt idx="1">
                    <c:v>0.4</c:v>
                  </c:pt>
                  <c:pt idx="2">
                    <c:v>0.6</c:v>
                  </c:pt>
                  <c:pt idx="3">
                    <c:v>0.8</c:v>
                  </c:pt>
                  <c:pt idx="4">
                    <c:v>1.0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56</c:v>
                </c:pt>
                <c:pt idx="1">
                  <c:v>72</c:v>
                </c:pt>
                <c:pt idx="2">
                  <c:v>84</c:v>
                </c:pt>
                <c:pt idx="3">
                  <c:v>93</c:v>
                </c:pt>
                <c:pt idx="4">
                  <c:v>94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F0E1E1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 w="12700" cap="flat">
          <a:solidFill>
            <a:srgbClr val="FFFFFF"/>
          </a:solidFill>
        </a:ln>
        <a:effectLst/>
      </c:spPr>
    </c:plotArea>
    <c:plotVisOnly val="1"/>
    <c:dispBlanksAs val="span"/>
  </c:chart>
  <c:spPr>
    <a:noFill/>
    <a:ln w="12700" cap="flat">
      <a:solidFill>
        <a:srgbClr val="FFFFFF"/>
      </a:solidFill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Removal %</c:v>
                </c:pt>
              </c:strCache>
            </c:strRef>
          </c:tx>
          <c:spPr>
            <a:solidFill>
              <a:srgbClr val="315D9A"/>
            </a:solidFill>
            <a:ln w="31750" cap="flat">
              <a:solidFill>
                <a:srgbClr val="315D9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4"/>
            <c:spPr>
              <a:solidFill>
                <a:srgbClr val="315D9A"/>
              </a:solidFill>
              <a:ln w="9525" cap="flat">
                <a:solidFill>
                  <a:srgbClr val="315D9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5</c:v>
                  </c:pt>
                  <c:pt idx="1">
                    <c:v>15</c:v>
                  </c:pt>
                  <c:pt idx="2">
                    <c:v>30</c:v>
                  </c:pt>
                  <c:pt idx="3">
                    <c:v>60</c:v>
                  </c:pt>
                  <c:pt idx="4">
                    <c:v>90</c:v>
                  </c:pt>
                  <c:pt idx="5">
                    <c:v>120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22</c:v>
                </c:pt>
                <c:pt idx="1">
                  <c:v>41</c:v>
                </c:pt>
                <c:pt idx="2">
                  <c:v>58</c:v>
                </c:pt>
                <c:pt idx="3">
                  <c:v>76</c:v>
                </c:pt>
                <c:pt idx="4">
                  <c:v>88</c:v>
                </c:pt>
                <c:pt idx="5">
                  <c:v>94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E6EDF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 w="12700" cap="flat">
          <a:solidFill>
            <a:srgbClr val="FFFFFF"/>
          </a:solidFill>
        </a:ln>
        <a:effectLst/>
      </c:spPr>
    </c:plotArea>
    <c:plotVisOnly val="1"/>
    <c:dispBlanksAs val="span"/>
  </c:chart>
  <c:spPr>
    <a:noFill/>
    <a:ln w="12700" cap="flat">
      <a:solidFill>
        <a:srgbClr val="FFFFFF"/>
      </a:solidFill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Pb</c:v>
                </c:pt>
              </c:strCache>
            </c:strRef>
          </c:tx>
          <c:spPr>
            <a:solidFill>
              <a:srgbClr val="315D9A"/>
            </a:solidFill>
            <a:ln w="31750" cap="flat">
              <a:solidFill>
                <a:srgbClr val="315D9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4"/>
            <c:spPr>
              <a:solidFill>
                <a:srgbClr val="315D9A"/>
              </a:solidFill>
              <a:ln w="9525" cap="flat">
                <a:solidFill>
                  <a:srgbClr val="315D9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2</c:v>
                  </c:pt>
                  <c:pt idx="1">
                    <c:v>4</c:v>
                  </c:pt>
                  <c:pt idx="2">
                    <c:v>6</c:v>
                  </c:pt>
                  <c:pt idx="3">
                    <c:v>8</c:v>
                  </c:pt>
                  <c:pt idx="4">
                    <c:v>10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</c:v>
                </c:pt>
                <c:pt idx="1">
                  <c:v>61</c:v>
                </c:pt>
                <c:pt idx="2">
                  <c:v>82</c:v>
                </c:pt>
                <c:pt idx="3">
                  <c:v>94</c:v>
                </c:pt>
                <c:pt idx="4">
                  <c:v>87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Cr</c:v>
                </c:pt>
              </c:strCache>
            </c:strRef>
          </c:tx>
          <c:spPr>
            <a:solidFill>
              <a:srgbClr val="E9252A"/>
            </a:solidFill>
            <a:ln w="31750" cap="flat">
              <a:solidFill>
                <a:srgbClr val="E9252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4"/>
            <c:spPr>
              <a:solidFill>
                <a:srgbClr val="E9252A"/>
              </a:solidFill>
              <a:ln w="9525" cap="flat">
                <a:solidFill>
                  <a:srgbClr val="E9252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2</c:v>
                  </c:pt>
                  <c:pt idx="1">
                    <c:v>4</c:v>
                  </c:pt>
                  <c:pt idx="2">
                    <c:v>6</c:v>
                  </c:pt>
                  <c:pt idx="3">
                    <c:v>8</c:v>
                  </c:pt>
                  <c:pt idx="4">
                    <c:v>10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22</c:v>
                </c:pt>
                <c:pt idx="1">
                  <c:v>44</c:v>
                </c:pt>
                <c:pt idx="2">
                  <c:v>68</c:v>
                </c:pt>
                <c:pt idx="3">
                  <c:v>81</c:v>
                </c:pt>
                <c:pt idx="4">
                  <c:v>79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E6EDF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 w="12700" cap="flat">
          <a:solidFill>
            <a:srgbClr val="FFFFFF"/>
          </a:solidFill>
        </a:ln>
        <a:effectLst/>
      </c:spPr>
    </c:plotArea>
    <c:legend>
      <c:legendPos val="b"/>
      <c:overlay val="0"/>
      <c:txPr>
        <a:bodyPr/>
        <a:lstStyle/>
        <a:p>
          <a:pPr>
            <a:defRPr sz="750">      </a:defRPr>
          </a:pPr>
          <a:endParaRPr lang="en-US"/>
        </a:p>
      </c:txPr>
    </c:legend>
    <c:plotVisOnly val="1"/>
    <c:dispBlanksAs val="span"/>
  </c:chart>
  <c:spPr>
    <a:noFill/>
    <a:ln w="12700" cap="flat">
      <a:solidFill>
        <a:srgbClr val="FFFFFF"/>
      </a:solidFill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Rate constant</c:v>
                </c:pt>
              </c:strCache>
            </c:strRef>
          </c:tx>
          <c:spPr>
            <a:solidFill>
              <a:srgbClr val="E9252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7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Raw</c:v>
                  </c:pt>
                  <c:pt idx="1">
                    <c:v>Oxidized</c:v>
                  </c:pt>
                  <c:pt idx="2">
                    <c:v>Activated</c:v>
                  </c:pt>
                  <c:pt idx="3">
                    <c:v>Composite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0.21</c:v>
                </c:pt>
                <c:pt idx="1">
                  <c:v>0.32</c:v>
                </c:pt>
                <c:pt idx="2">
                  <c:v>0.48</c:v>
                </c:pt>
                <c:pt idx="3">
                  <c:v>0.57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7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0.7"/>
          <c:min val="0"/>
        </c:scaling>
        <c:delete val="0"/>
        <c:axPos val="l"/>
        <c:majorGridlines>
          <c:spPr>
            <a:ln w="12700" cap="flat">
              <a:solidFill>
                <a:srgbClr val="F0E1E1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0.1"/>
      </c:valAx>
      <c:spPr>
        <a:noFill/>
        <a:ln w="12700" cap="flat">
          <a:solidFill>
            <a:srgbClr val="FFFFFF"/>
          </a:solidFill>
        </a:ln>
        <a:effectLst/>
      </c:spPr>
    </c:plotArea>
    <c:plotVisOnly val="1"/>
    <c:dispBlanksAs val="span"/>
  </c:chart>
  <c:spPr>
    <a:noFill/>
    <a:ln w="12700" cap="flat">
      <a:solidFill>
        <a:srgbClr val="FFFFFF"/>
      </a:solidFill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Langmuir</c:v>
                </c:pt>
              </c:strCache>
            </c:strRef>
          </c:tx>
          <c:spPr>
            <a:solidFill>
              <a:srgbClr val="315D9A"/>
            </a:solidFill>
            <a:ln w="31750" cap="flat">
              <a:solidFill>
                <a:srgbClr val="315D9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4"/>
            <c:spPr>
              <a:solidFill>
                <a:srgbClr val="315D9A"/>
              </a:solidFill>
              <a:ln w="9525" cap="flat">
                <a:solidFill>
                  <a:srgbClr val="315D9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10</c:v>
                  </c:pt>
                  <c:pt idx="1">
                    <c:v>20</c:v>
                  </c:pt>
                  <c:pt idx="2">
                    <c:v>40</c:v>
                  </c:pt>
                  <c:pt idx="3">
                    <c:v>60</c:v>
                  </c:pt>
                  <c:pt idx="4">
                    <c:v>80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</c:v>
                </c:pt>
                <c:pt idx="1">
                  <c:v>25</c:v>
                </c:pt>
                <c:pt idx="2">
                  <c:v>39</c:v>
                </c:pt>
                <c:pt idx="3">
                  <c:v>50</c:v>
                </c:pt>
                <c:pt idx="4">
                  <c:v>57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Observed</c:v>
                </c:pt>
              </c:strCache>
            </c:strRef>
          </c:tx>
          <c:spPr>
            <a:solidFill>
              <a:srgbClr val="E9252A"/>
            </a:solidFill>
            <a:ln w="31750" cap="flat">
              <a:solidFill>
                <a:srgbClr val="E9252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4"/>
            <c:spPr>
              <a:solidFill>
                <a:srgbClr val="E9252A"/>
              </a:solidFill>
              <a:ln w="9525" cap="flat">
                <a:solidFill>
                  <a:srgbClr val="E9252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Sheet1!$A$2:$A$6</c:f>
              <c:multiLvlStrCache>
                <c:ptCount val="5"/>
                <c:lvl>
                  <c:pt idx="0">
                    <c:v>10</c:v>
                  </c:pt>
                  <c:pt idx="1">
                    <c:v>20</c:v>
                  </c:pt>
                  <c:pt idx="2">
                    <c:v>40</c:v>
                  </c:pt>
                  <c:pt idx="3">
                    <c:v>60</c:v>
                  </c:pt>
                  <c:pt idx="4">
                    <c:v>80</c:v>
                  </c:pt>
                </c:lvl>
              </c:multiLvlStrCache>
            </c:multiLvl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14</c:v>
                </c:pt>
                <c:pt idx="1">
                  <c:v>26</c:v>
                </c:pt>
                <c:pt idx="2">
                  <c:v>37</c:v>
                </c:pt>
                <c:pt idx="3">
                  <c:v>48</c:v>
                </c:pt>
                <c:pt idx="4">
                  <c:v>56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60"/>
          <c:min val="0"/>
        </c:scaling>
        <c:delete val="0"/>
        <c:axPos val="l"/>
        <c:majorGridlines>
          <c:spPr>
            <a:ln w="12700" cap="flat">
              <a:solidFill>
                <a:srgbClr val="E6EDF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 w="12700" cap="flat">
          <a:solidFill>
            <a:srgbClr val="FFFFFF"/>
          </a:solidFill>
        </a:ln>
        <a:effectLst/>
      </c:spPr>
    </c:plotArea>
    <c:legend>
      <c:legendPos val="b"/>
      <c:overlay val="0"/>
      <c:txPr>
        <a:bodyPr/>
        <a:lstStyle/>
        <a:p>
          <a:pPr>
            <a:defRPr sz="750">      </a:defRPr>
          </a:pPr>
          <a:endParaRPr lang="en-US"/>
        </a:p>
      </c:txPr>
    </c:legend>
    <c:plotVisOnly val="1"/>
    <c:dispBlanksAs val="span"/>
  </c:chart>
  <c:spPr>
    <a:noFill/>
    <a:ln w="12700" cap="flat">
      <a:solidFill>
        <a:srgbClr val="FFFFFF"/>
      </a:solidFill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Efficiency</c:v>
                </c:pt>
              </c:strCache>
            </c:strRef>
          </c:tx>
          <c:spPr>
            <a:solidFill>
              <a:srgbClr val="315D9A"/>
            </a:solidFill>
            <a:ln w="31750" cap="flat">
              <a:solidFill>
                <a:srgbClr val="315D9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4"/>
            <c:spPr>
              <a:solidFill>
                <a:srgbClr val="315D9A"/>
              </a:solidFill>
              <a:ln w="9525" cap="flat">
                <a:solidFill>
                  <a:srgbClr val="315D9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1</c:v>
                  </c:pt>
                  <c:pt idx="1">
                    <c:v>3</c:v>
                  </c:pt>
                  <c:pt idx="2">
                    <c:v>5</c:v>
                  </c:pt>
                  <c:pt idx="3">
                    <c:v>7</c:v>
                  </c:pt>
                  <c:pt idx="4">
                    <c:v>9</c:v>
                  </c:pt>
                  <c:pt idx="5">
                    <c:v>12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96</c:v>
                </c:pt>
                <c:pt idx="1">
                  <c:v>95</c:v>
                </c:pt>
                <c:pt idx="2">
                  <c:v>93</c:v>
                </c:pt>
                <c:pt idx="3">
                  <c:v>91</c:v>
                </c:pt>
                <c:pt idx="4">
                  <c:v>89</c:v>
                </c:pt>
                <c:pt idx="5">
                  <c:v>86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80"/>
        </c:scaling>
        <c:delete val="0"/>
        <c:axPos val="l"/>
        <c:majorGridlines>
          <c:spPr>
            <a:ln w="12700" cap="flat">
              <a:solidFill>
                <a:srgbClr val="E6EDF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5"/>
      </c:valAx>
      <c:spPr>
        <a:noFill/>
        <a:ln w="12700" cap="flat">
          <a:solidFill>
            <a:srgbClr val="FFFFFF"/>
          </a:solidFill>
        </a:ln>
        <a:effectLst/>
      </c:spPr>
    </c:plotArea>
    <c:plotVisOnly val="1"/>
    <c:dispBlanksAs val="span"/>
  </c:chart>
  <c:spPr>
    <a:noFill/>
    <a:ln w="12700" cap="flat">
      <a:solidFill>
        <a:srgbClr val="FFFFFF"/>
      </a:solidFill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chart" Target="/ppt/charts/chart6.xml"/><Relationship Id="rId5" Type="http://schemas.openxmlformats.org/officeDocument/2006/relationships/chart" Target="/ppt/charts/chart7.xml"/><Relationship Id="rId6" Type="http://schemas.openxmlformats.org/officeDocument/2006/relationships/chart" Target="/ppt/charts/chart8.xml"/><Relationship Id="rId7" Type="http://schemas.openxmlformats.org/officeDocument/2006/relationships/chart" Target="/ppt/charts/chart9.xml"/><Relationship Id="rId8" Type="http://schemas.openxmlformats.org/officeDocument/2006/relationships/chart" Target="/ppt/charts/chart10.xml"/><Relationship Id="rId9" Type="http://schemas.openxmlformats.org/officeDocument/2006/relationships/chart" Target="/ppt/charts/chart11.xml"/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sv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BFC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801600" cy="18105120"/>
          </a:xfrm>
          <a:prstGeom prst="rect">
            <a:avLst/>
          </a:prstGeom>
          <a:solidFill>
            <a:srgbClr val="FBFCFE"/>
          </a:solidFill>
          <a:ln w="12700">
            <a:solidFill>
              <a:srgbClr val="FBFCF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801600" cy="579364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pic>
        <p:nvPicPr>
          <p:cNvPr id="4" name="Image 0" descr="/mnt/data/user-Ve7SuRYZay7bswhN07VKaVZ1/4f2d2983a39d481f82c16d027f236472/mnt/data/re4u_logo_transparen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380" y="506943"/>
            <a:ext cx="2715768" cy="1086307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968496" y="687995"/>
            <a:ext cx="7680960" cy="9541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3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Hybrid Biochar Composite for Heavy-Metal Removal</a:t>
            </a:r>
            <a:endParaRPr lang="en-US" sz="2300" dirty="0"/>
          </a:p>
        </p:txBody>
      </p:sp>
      <p:sp>
        <p:nvSpPr>
          <p:cNvPr id="6" name="Text 3"/>
          <p:cNvSpPr/>
          <p:nvPr/>
        </p:nvSpPr>
        <p:spPr>
          <a:xfrm>
            <a:off x="3968496" y="1734470"/>
            <a:ext cx="7680960" cy="43090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 poster sample | designed for chart grouping, table cleanup, and precise data-grid alignment</a:t>
            </a:r>
            <a:endParaRPr lang="en-US" sz="1070" dirty="0"/>
          </a:p>
        </p:txBody>
      </p:sp>
      <p:sp>
        <p:nvSpPr>
          <p:cNvPr id="7" name="Shape 4"/>
          <p:cNvSpPr/>
          <p:nvPr/>
        </p:nvSpPr>
        <p:spPr>
          <a:xfrm>
            <a:off x="3968496" y="2263140"/>
            <a:ext cx="896112" cy="452628"/>
          </a:xfrm>
          <a:prstGeom prst="roundRect">
            <a:avLst>
              <a:gd name="adj" fmla="val 16162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040185" y="2344613"/>
            <a:ext cx="752734" cy="2806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A1</a:t>
            </a:r>
            <a:endParaRPr lang="en-US" sz="800" dirty="0"/>
          </a:p>
        </p:txBody>
      </p:sp>
      <p:sp>
        <p:nvSpPr>
          <p:cNvPr id="9" name="Shape 6"/>
          <p:cNvSpPr/>
          <p:nvPr/>
        </p:nvSpPr>
        <p:spPr>
          <a:xfrm>
            <a:off x="4992624" y="2263140"/>
            <a:ext cx="1792224" cy="452628"/>
          </a:xfrm>
          <a:prstGeom prst="roundRect">
            <a:avLst>
              <a:gd name="adj" fmla="val 16162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136002" y="2344613"/>
            <a:ext cx="1505468" cy="2806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ENGINEERING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6976872" y="2263140"/>
            <a:ext cx="1408176" cy="452628"/>
          </a:xfrm>
          <a:prstGeom prst="roundRect">
            <a:avLst>
              <a:gd name="adj" fmla="val 16162"/>
            </a:avLst>
          </a:prstGeom>
          <a:solidFill>
            <a:srgbClr val="FFF1F1"/>
          </a:solidFill>
          <a:ln w="12700">
            <a:solidFill>
              <a:srgbClr val="F0CAC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089526" y="2344613"/>
            <a:ext cx="1182868" cy="2806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DATA-LED</a:t>
            </a:r>
            <a:endParaRPr lang="en-US" sz="800" dirty="0"/>
          </a:p>
        </p:txBody>
      </p:sp>
      <p:sp>
        <p:nvSpPr>
          <p:cNvPr id="13" name="Shape 10"/>
          <p:cNvSpPr/>
          <p:nvPr/>
        </p:nvSpPr>
        <p:spPr>
          <a:xfrm>
            <a:off x="704088" y="2806294"/>
            <a:ext cx="2637130" cy="3621024"/>
          </a:xfrm>
          <a:prstGeom prst="roundRect">
            <a:avLst>
              <a:gd name="adj" fmla="val 2774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862316" y="3132186"/>
            <a:ext cx="46413" cy="398313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978349" y="3152101"/>
            <a:ext cx="2135020" cy="3385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 schematic</a:t>
            </a:r>
            <a:endParaRPr lang="en-US" sz="1450" dirty="0"/>
          </a:p>
        </p:txBody>
      </p:sp>
      <p:pic>
        <p:nvPicPr>
          <p:cNvPr id="16" name="Image 1" descr="preencoded.png">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5944" y="4046275"/>
            <a:ext cx="2373417" cy="1503164"/>
          </a:xfrm>
          <a:prstGeom prst="rect">
            <a:avLst/>
          </a:prstGeom>
        </p:spPr>
      </p:pic>
      <p:sp>
        <p:nvSpPr>
          <p:cNvPr id="17" name="Shape 13"/>
          <p:cNvSpPr/>
          <p:nvPr/>
        </p:nvSpPr>
        <p:spPr>
          <a:xfrm>
            <a:off x="3622853" y="2806294"/>
            <a:ext cx="2637130" cy="3621024"/>
          </a:xfrm>
          <a:prstGeom prst="roundRect">
            <a:avLst>
              <a:gd name="adj" fmla="val 2774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3781081" y="3132186"/>
            <a:ext cx="46413" cy="398313"/>
          </a:xfrm>
          <a:prstGeom prst="rect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3897114" y="3152101"/>
            <a:ext cx="2135020" cy="3385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summary</a:t>
            </a:r>
            <a:endParaRPr lang="en-US" sz="1450" dirty="0"/>
          </a:p>
        </p:txBody>
      </p:sp>
      <p:sp>
        <p:nvSpPr>
          <p:cNvPr id="20" name="Shape 16"/>
          <p:cNvSpPr/>
          <p:nvPr/>
        </p:nvSpPr>
        <p:spPr>
          <a:xfrm>
            <a:off x="3807452" y="3892601"/>
            <a:ext cx="1002109" cy="1086307"/>
          </a:xfrm>
          <a:prstGeom prst="roundRect">
            <a:avLst>
              <a:gd name="adj" fmla="val 7300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21" name="Text 17"/>
          <p:cNvSpPr/>
          <p:nvPr/>
        </p:nvSpPr>
        <p:spPr>
          <a:xfrm>
            <a:off x="3887621" y="3979505"/>
            <a:ext cx="841772" cy="4345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94%</a:t>
            </a:r>
            <a:endParaRPr lang="en-US" sz="1800" dirty="0"/>
          </a:p>
        </p:txBody>
      </p:sp>
      <p:sp>
        <p:nvSpPr>
          <p:cNvPr id="22" name="Text 18"/>
          <p:cNvSpPr/>
          <p:nvPr/>
        </p:nvSpPr>
        <p:spPr>
          <a:xfrm>
            <a:off x="3887621" y="4479207"/>
            <a:ext cx="841772" cy="30416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8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Pb removal at optimized pH</a:t>
            </a:r>
            <a:endParaRPr lang="en-US" sz="880" dirty="0"/>
          </a:p>
        </p:txBody>
      </p:sp>
      <p:sp>
        <p:nvSpPr>
          <p:cNvPr id="23" name="Shape 19"/>
          <p:cNvSpPr/>
          <p:nvPr/>
        </p:nvSpPr>
        <p:spPr>
          <a:xfrm>
            <a:off x="5073274" y="3892601"/>
            <a:ext cx="1002109" cy="1086307"/>
          </a:xfrm>
          <a:prstGeom prst="roundRect">
            <a:avLst>
              <a:gd name="adj" fmla="val 7300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24" name="Text 20"/>
          <p:cNvSpPr/>
          <p:nvPr/>
        </p:nvSpPr>
        <p:spPr>
          <a:xfrm>
            <a:off x="5153443" y="3979505"/>
            <a:ext cx="841772" cy="4345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2.8x</a:t>
            </a:r>
            <a:endParaRPr lang="en-US" sz="1800" dirty="0"/>
          </a:p>
        </p:txBody>
      </p:sp>
      <p:sp>
        <p:nvSpPr>
          <p:cNvPr id="25" name="Text 21"/>
          <p:cNvSpPr/>
          <p:nvPr/>
        </p:nvSpPr>
        <p:spPr>
          <a:xfrm>
            <a:off x="5153443" y="4479207"/>
            <a:ext cx="841772" cy="30416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8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surface area increase after activation</a:t>
            </a:r>
            <a:endParaRPr lang="en-US" sz="880" dirty="0"/>
          </a:p>
        </p:txBody>
      </p:sp>
      <p:sp>
        <p:nvSpPr>
          <p:cNvPr id="26" name="Shape 22"/>
          <p:cNvSpPr/>
          <p:nvPr/>
        </p:nvSpPr>
        <p:spPr>
          <a:xfrm>
            <a:off x="3807452" y="5159959"/>
            <a:ext cx="1002109" cy="1086307"/>
          </a:xfrm>
          <a:prstGeom prst="roundRect">
            <a:avLst>
              <a:gd name="adj" fmla="val 7300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27" name="Text 23"/>
          <p:cNvSpPr/>
          <p:nvPr/>
        </p:nvSpPr>
        <p:spPr>
          <a:xfrm>
            <a:off x="3887621" y="5246864"/>
            <a:ext cx="841772" cy="4345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0.91</a:t>
            </a:r>
            <a:endParaRPr lang="en-US" sz="1800" dirty="0"/>
          </a:p>
        </p:txBody>
      </p:sp>
      <p:sp>
        <p:nvSpPr>
          <p:cNvPr id="28" name="Text 24"/>
          <p:cNvSpPr/>
          <p:nvPr/>
        </p:nvSpPr>
        <p:spPr>
          <a:xfrm>
            <a:off x="3887621" y="5746565"/>
            <a:ext cx="841772" cy="30416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8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 fit for isotherm analysis</a:t>
            </a:r>
            <a:endParaRPr lang="en-US" sz="880" dirty="0"/>
          </a:p>
        </p:txBody>
      </p:sp>
      <p:sp>
        <p:nvSpPr>
          <p:cNvPr id="29" name="Shape 25"/>
          <p:cNvSpPr/>
          <p:nvPr/>
        </p:nvSpPr>
        <p:spPr>
          <a:xfrm>
            <a:off x="5073274" y="5159959"/>
            <a:ext cx="1002109" cy="1086307"/>
          </a:xfrm>
          <a:prstGeom prst="roundRect">
            <a:avLst>
              <a:gd name="adj" fmla="val 7300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30" name="Text 26"/>
          <p:cNvSpPr/>
          <p:nvPr/>
        </p:nvSpPr>
        <p:spPr>
          <a:xfrm>
            <a:off x="5153443" y="5246864"/>
            <a:ext cx="841772" cy="4345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31" name="Text 27"/>
          <p:cNvSpPr/>
          <p:nvPr/>
        </p:nvSpPr>
        <p:spPr>
          <a:xfrm>
            <a:off x="5153443" y="5746565"/>
            <a:ext cx="841772" cy="30416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8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regeneration cycles tested</a:t>
            </a:r>
            <a:endParaRPr lang="en-US" sz="880" dirty="0"/>
          </a:p>
        </p:txBody>
      </p:sp>
      <p:sp>
        <p:nvSpPr>
          <p:cNvPr id="32" name="Shape 28"/>
          <p:cNvSpPr/>
          <p:nvPr/>
        </p:nvSpPr>
        <p:spPr>
          <a:xfrm>
            <a:off x="6541618" y="2806294"/>
            <a:ext cx="5555894" cy="3621024"/>
          </a:xfrm>
          <a:prstGeom prst="roundRect">
            <a:avLst>
              <a:gd name="adj" fmla="val 2020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33" name="Shape 29"/>
          <p:cNvSpPr/>
          <p:nvPr/>
        </p:nvSpPr>
        <p:spPr>
          <a:xfrm>
            <a:off x="6763853" y="3132186"/>
            <a:ext cx="102228" cy="398313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34" name="Text 30"/>
          <p:cNvSpPr/>
          <p:nvPr/>
        </p:nvSpPr>
        <p:spPr>
          <a:xfrm>
            <a:off x="7019425" y="3152101"/>
            <a:ext cx="4702509" cy="3385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layout is different</a:t>
            </a:r>
            <a:endParaRPr lang="en-US" sz="1450" dirty="0"/>
          </a:p>
        </p:txBody>
      </p:sp>
      <p:sp>
        <p:nvSpPr>
          <p:cNvPr id="35" name="Shape 31"/>
          <p:cNvSpPr/>
          <p:nvPr/>
        </p:nvSpPr>
        <p:spPr>
          <a:xfrm>
            <a:off x="6819412" y="4020242"/>
            <a:ext cx="136151" cy="136151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36" name="Text 32"/>
          <p:cNvSpPr/>
          <p:nvPr/>
        </p:nvSpPr>
        <p:spPr>
          <a:xfrm>
            <a:off x="7057676" y="3892601"/>
            <a:ext cx="4650924" cy="68075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3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Results are sorted into a strict dashboard-like grid so related charts sit together.</a:t>
            </a:r>
            <a:endParaRPr lang="en-US" sz="930" dirty="0"/>
          </a:p>
        </p:txBody>
      </p:sp>
      <p:sp>
        <p:nvSpPr>
          <p:cNvPr id="37" name="Shape 33"/>
          <p:cNvSpPr/>
          <p:nvPr/>
        </p:nvSpPr>
        <p:spPr>
          <a:xfrm>
            <a:off x="6819412" y="4871183"/>
            <a:ext cx="136151" cy="136151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38" name="Text 34"/>
          <p:cNvSpPr/>
          <p:nvPr/>
        </p:nvSpPr>
        <p:spPr>
          <a:xfrm>
            <a:off x="7057676" y="4743541"/>
            <a:ext cx="4650924" cy="68075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3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table is cleaned into a readable structure rather than a spreadsheet dump.</a:t>
            </a:r>
            <a:endParaRPr lang="en-US" sz="930" dirty="0"/>
          </a:p>
        </p:txBody>
      </p:sp>
      <p:sp>
        <p:nvSpPr>
          <p:cNvPr id="39" name="Shape 35"/>
          <p:cNvSpPr/>
          <p:nvPr/>
        </p:nvSpPr>
        <p:spPr>
          <a:xfrm>
            <a:off x="6819412" y="5722123"/>
            <a:ext cx="136151" cy="136151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40" name="Text 36"/>
          <p:cNvSpPr/>
          <p:nvPr/>
        </p:nvSpPr>
        <p:spPr>
          <a:xfrm>
            <a:off x="7057676" y="5594482"/>
            <a:ext cx="4650924" cy="68075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3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Consistent scales and caption rhythm reduce visual noise.</a:t>
            </a:r>
            <a:endParaRPr lang="en-US" sz="930" dirty="0"/>
          </a:p>
        </p:txBody>
      </p:sp>
      <p:sp>
        <p:nvSpPr>
          <p:cNvPr id="41" name="Text 37"/>
          <p:cNvSpPr/>
          <p:nvPr/>
        </p:nvSpPr>
        <p:spPr>
          <a:xfrm>
            <a:off x="6819412" y="5612587"/>
            <a:ext cx="4889187" cy="4526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indent="0" marL="0">
              <a:buNone/>
            </a:pPr>
            <a:r>
              <a:rPr lang="en-US" sz="95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Ideal for engineering and materials posters with many competing charts.</a:t>
            </a:r>
            <a:endParaRPr lang="en-US" sz="950" dirty="0"/>
          </a:p>
        </p:txBody>
      </p:sp>
      <p:sp>
        <p:nvSpPr>
          <p:cNvPr id="42" name="Shape 38"/>
          <p:cNvSpPr/>
          <p:nvPr/>
        </p:nvSpPr>
        <p:spPr>
          <a:xfrm>
            <a:off x="704088" y="7060997"/>
            <a:ext cx="2637130" cy="2987345"/>
          </a:xfrm>
          <a:prstGeom prst="roundRect">
            <a:avLst>
              <a:gd name="adj" fmla="val 2774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43" name="Shape 39"/>
          <p:cNvSpPr/>
          <p:nvPr/>
        </p:nvSpPr>
        <p:spPr>
          <a:xfrm>
            <a:off x="862316" y="7240237"/>
            <a:ext cx="46413" cy="418228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44" name="Text 40"/>
          <p:cNvSpPr/>
          <p:nvPr/>
        </p:nvSpPr>
        <p:spPr>
          <a:xfrm>
            <a:off x="978349" y="7261149"/>
            <a:ext cx="2135020" cy="3554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2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Removal by pH</a:t>
            </a:r>
            <a:endParaRPr lang="en-US" sz="1320" dirty="0"/>
          </a:p>
        </p:txBody>
      </p:sp>
      <p:graphicFrame>
        <p:nvGraphicFramePr>
          <p:cNvPr id="45" name="Chart 0" descr=""/>
          <p:cNvGraphicFramePr/>
          <p:nvPr/>
        </p:nvGraphicFramePr>
        <p:xfrm>
          <a:off x="967801" y="7837706"/>
          <a:ext cx="2109704" cy="1613166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  <p:sp>
        <p:nvSpPr>
          <p:cNvPr id="46" name="Shape 41"/>
          <p:cNvSpPr/>
          <p:nvPr/>
        </p:nvSpPr>
        <p:spPr>
          <a:xfrm>
            <a:off x="3622853" y="7060997"/>
            <a:ext cx="2637130" cy="2987345"/>
          </a:xfrm>
          <a:prstGeom prst="roundRect">
            <a:avLst>
              <a:gd name="adj" fmla="val 2774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47" name="Shape 42"/>
          <p:cNvSpPr/>
          <p:nvPr/>
        </p:nvSpPr>
        <p:spPr>
          <a:xfrm>
            <a:off x="3781081" y="7240237"/>
            <a:ext cx="46413" cy="418228"/>
          </a:xfrm>
          <a:prstGeom prst="rect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48" name="Text 43"/>
          <p:cNvSpPr/>
          <p:nvPr/>
        </p:nvSpPr>
        <p:spPr>
          <a:xfrm>
            <a:off x="3897114" y="7261149"/>
            <a:ext cx="2135020" cy="3554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2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Kinetics fit</a:t>
            </a:r>
            <a:endParaRPr lang="en-US" sz="1320" dirty="0"/>
          </a:p>
        </p:txBody>
      </p:sp>
      <p:graphicFrame>
        <p:nvGraphicFramePr>
          <p:cNvPr id="49" name="Chart 1" descr=""/>
          <p:cNvGraphicFramePr/>
          <p:nvPr/>
        </p:nvGraphicFramePr>
        <p:xfrm>
          <a:off x="3886566" y="7837706"/>
          <a:ext cx="2109704" cy="1613166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5"/>
          </a:graphicData>
        </a:graphic>
      </p:graphicFrame>
      <p:sp>
        <p:nvSpPr>
          <p:cNvPr id="50" name="Shape 44"/>
          <p:cNvSpPr/>
          <p:nvPr/>
        </p:nvSpPr>
        <p:spPr>
          <a:xfrm>
            <a:off x="6541618" y="7060997"/>
            <a:ext cx="2637130" cy="2987345"/>
          </a:xfrm>
          <a:prstGeom prst="roundRect">
            <a:avLst>
              <a:gd name="adj" fmla="val 2774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51" name="Shape 45"/>
          <p:cNvSpPr/>
          <p:nvPr/>
        </p:nvSpPr>
        <p:spPr>
          <a:xfrm>
            <a:off x="6699845" y="7240237"/>
            <a:ext cx="46413" cy="418228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52" name="Text 46"/>
          <p:cNvSpPr/>
          <p:nvPr/>
        </p:nvSpPr>
        <p:spPr>
          <a:xfrm>
            <a:off x="6815879" y="7261149"/>
            <a:ext cx="2135020" cy="3554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2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Isotherm response</a:t>
            </a:r>
            <a:endParaRPr lang="en-US" sz="1320" dirty="0"/>
          </a:p>
        </p:txBody>
      </p:sp>
      <p:graphicFrame>
        <p:nvGraphicFramePr>
          <p:cNvPr id="53" name="Chart 2" descr=""/>
          <p:cNvGraphicFramePr/>
          <p:nvPr/>
        </p:nvGraphicFramePr>
        <p:xfrm>
          <a:off x="6805331" y="7837706"/>
          <a:ext cx="2109704" cy="1613166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6"/>
          </a:graphicData>
        </a:graphic>
      </p:graphicFrame>
      <p:sp>
        <p:nvSpPr>
          <p:cNvPr id="54" name="Shape 47"/>
          <p:cNvSpPr/>
          <p:nvPr/>
        </p:nvSpPr>
        <p:spPr>
          <a:xfrm>
            <a:off x="9460382" y="7060997"/>
            <a:ext cx="2637130" cy="2987345"/>
          </a:xfrm>
          <a:prstGeom prst="roundRect">
            <a:avLst>
              <a:gd name="adj" fmla="val 2774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55" name="Shape 48"/>
          <p:cNvSpPr/>
          <p:nvPr/>
        </p:nvSpPr>
        <p:spPr>
          <a:xfrm>
            <a:off x="9618610" y="7240237"/>
            <a:ext cx="46413" cy="418228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56" name="Text 49"/>
          <p:cNvSpPr/>
          <p:nvPr/>
        </p:nvSpPr>
        <p:spPr>
          <a:xfrm>
            <a:off x="9734644" y="7261149"/>
            <a:ext cx="2135020" cy="3554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2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Regeneration</a:t>
            </a:r>
            <a:endParaRPr lang="en-US" sz="1320" dirty="0"/>
          </a:p>
        </p:txBody>
      </p:sp>
      <p:graphicFrame>
        <p:nvGraphicFramePr>
          <p:cNvPr id="57" name="Chart 3" descr=""/>
          <p:cNvGraphicFramePr/>
          <p:nvPr/>
        </p:nvGraphicFramePr>
        <p:xfrm>
          <a:off x="9724095" y="7837706"/>
          <a:ext cx="2109704" cy="1613166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7"/>
          </a:graphicData>
        </a:graphic>
      </p:graphicFrame>
      <p:sp>
        <p:nvSpPr>
          <p:cNvPr id="58" name="Shape 50"/>
          <p:cNvSpPr/>
          <p:nvPr/>
        </p:nvSpPr>
        <p:spPr>
          <a:xfrm>
            <a:off x="704088" y="10446654"/>
            <a:ext cx="2637130" cy="2987345"/>
          </a:xfrm>
          <a:prstGeom prst="roundRect">
            <a:avLst>
              <a:gd name="adj" fmla="val 2774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59" name="Shape 51"/>
          <p:cNvSpPr/>
          <p:nvPr/>
        </p:nvSpPr>
        <p:spPr>
          <a:xfrm>
            <a:off x="862316" y="10625895"/>
            <a:ext cx="46413" cy="418228"/>
          </a:xfrm>
          <a:prstGeom prst="rect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60" name="Text 52"/>
          <p:cNvSpPr/>
          <p:nvPr/>
        </p:nvSpPr>
        <p:spPr>
          <a:xfrm>
            <a:off x="978349" y="10646806"/>
            <a:ext cx="2135020" cy="3554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2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Removal by dose</a:t>
            </a:r>
            <a:endParaRPr lang="en-US" sz="1320" dirty="0"/>
          </a:p>
        </p:txBody>
      </p:sp>
      <p:graphicFrame>
        <p:nvGraphicFramePr>
          <p:cNvPr id="61" name="Chart 4" descr=""/>
          <p:cNvGraphicFramePr/>
          <p:nvPr/>
        </p:nvGraphicFramePr>
        <p:xfrm>
          <a:off x="967801" y="11223364"/>
          <a:ext cx="2109704" cy="1613166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8"/>
          </a:graphicData>
        </a:graphic>
      </p:graphicFrame>
      <p:sp>
        <p:nvSpPr>
          <p:cNvPr id="62" name="Shape 53"/>
          <p:cNvSpPr/>
          <p:nvPr/>
        </p:nvSpPr>
        <p:spPr>
          <a:xfrm>
            <a:off x="3622853" y="10446654"/>
            <a:ext cx="2637130" cy="2987345"/>
          </a:xfrm>
          <a:prstGeom prst="roundRect">
            <a:avLst>
              <a:gd name="adj" fmla="val 2774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63" name="Shape 54"/>
          <p:cNvSpPr/>
          <p:nvPr/>
        </p:nvSpPr>
        <p:spPr>
          <a:xfrm>
            <a:off x="3781081" y="10625895"/>
            <a:ext cx="46413" cy="418228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64" name="Text 55"/>
          <p:cNvSpPr/>
          <p:nvPr/>
        </p:nvSpPr>
        <p:spPr>
          <a:xfrm>
            <a:off x="3897114" y="10646806"/>
            <a:ext cx="2135020" cy="3554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2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time</a:t>
            </a:r>
            <a:endParaRPr lang="en-US" sz="1320" dirty="0"/>
          </a:p>
        </p:txBody>
      </p:sp>
      <p:graphicFrame>
        <p:nvGraphicFramePr>
          <p:cNvPr id="65" name="Chart 5" descr=""/>
          <p:cNvGraphicFramePr/>
          <p:nvPr/>
        </p:nvGraphicFramePr>
        <p:xfrm>
          <a:off x="3886566" y="11223364"/>
          <a:ext cx="2109704" cy="1613166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9"/>
          </a:graphicData>
        </a:graphic>
      </p:graphicFrame>
      <p:sp>
        <p:nvSpPr>
          <p:cNvPr id="66" name="Shape 56"/>
          <p:cNvSpPr/>
          <p:nvPr/>
        </p:nvSpPr>
        <p:spPr>
          <a:xfrm>
            <a:off x="6541618" y="10446654"/>
            <a:ext cx="5555894" cy="2987345"/>
          </a:xfrm>
          <a:prstGeom prst="roundRect">
            <a:avLst>
              <a:gd name="adj" fmla="val 2449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67" name="Shape 57"/>
          <p:cNvSpPr/>
          <p:nvPr/>
        </p:nvSpPr>
        <p:spPr>
          <a:xfrm>
            <a:off x="6763853" y="10625895"/>
            <a:ext cx="102228" cy="418228"/>
          </a:xfrm>
          <a:prstGeom prst="rect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68" name="Text 58"/>
          <p:cNvSpPr/>
          <p:nvPr/>
        </p:nvSpPr>
        <p:spPr>
          <a:xfrm>
            <a:off x="7019425" y="10646806"/>
            <a:ext cx="4702509" cy="3554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2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 comparison table</a:t>
            </a:r>
            <a:endParaRPr lang="en-US" sz="1320" dirty="0"/>
          </a:p>
        </p:txBody>
      </p:sp>
      <p:graphicFrame>
        <p:nvGraphicFramePr>
          <p:cNvPr id="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74971" y="11283111"/>
          <a:ext cx="4889187" cy="1493672"/>
        </p:xfrm>
        <a:graphic>
          <a:graphicData uri="http://schemas.openxmlformats.org/drawingml/2006/table">
            <a:tbl>
              <a:tblPr/>
              <a:tblGrid>
                <a:gridCol w="1555650"/>
                <a:gridCol w="1333415"/>
                <a:gridCol w="1333415"/>
                <a:gridCol w="666707"/>
              </a:tblGrid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Material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5D9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Surface area (m²/g)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5D9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Max capacity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5D9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Cycles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5D9A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dirty="0">
                          <a:solidFill>
                            <a:srgbClr val="1822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Raw biochar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dirty="0">
                          <a:solidFill>
                            <a:srgbClr val="1822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112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dirty="0">
                          <a:solidFill>
                            <a:srgbClr val="1822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38 mg/g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dirty="0">
                          <a:solidFill>
                            <a:srgbClr val="1822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dirty="0">
                          <a:solidFill>
                            <a:srgbClr val="1822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Activated biochar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dirty="0">
                          <a:solidFill>
                            <a:srgbClr val="1822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284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dirty="0">
                          <a:solidFill>
                            <a:srgbClr val="1822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62 mg/g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dirty="0">
                          <a:solidFill>
                            <a:srgbClr val="1822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dirty="0">
                          <a:solidFill>
                            <a:srgbClr val="1822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Composite adsorbent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dirty="0">
                          <a:solidFill>
                            <a:srgbClr val="1822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318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dirty="0">
                          <a:solidFill>
                            <a:srgbClr val="1822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74 mg/g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30" dirty="0">
                          <a:solidFill>
                            <a:srgbClr val="18223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</a:t>
                      </a:r>
                      <a:endParaRPr lang="en-US" sz="83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36576" marR="36576" marT="36576" marB="36576" anchor="mid">
                    <a:lnL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890" cap="flat" cmpd="sng" algn="ctr">
                      <a:solidFill>
                        <a:srgbClr val="D6DF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0" name="Shape 59"/>
          <p:cNvSpPr/>
          <p:nvPr/>
        </p:nvSpPr>
        <p:spPr>
          <a:xfrm>
            <a:off x="704088" y="13832312"/>
            <a:ext cx="11393424" cy="2172614"/>
          </a:xfrm>
          <a:prstGeom prst="roundRect">
            <a:avLst>
              <a:gd name="adj" fmla="val 3367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71" name="Shape 60"/>
          <p:cNvSpPr/>
          <p:nvPr/>
        </p:nvSpPr>
        <p:spPr>
          <a:xfrm>
            <a:off x="1045891" y="14049573"/>
            <a:ext cx="214196" cy="362102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72" name="Text 61"/>
          <p:cNvSpPr/>
          <p:nvPr/>
        </p:nvSpPr>
        <p:spPr>
          <a:xfrm>
            <a:off x="1581382" y="14067678"/>
            <a:ext cx="9853033" cy="3077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Poster service focus</a:t>
            </a:r>
            <a:endParaRPr lang="en-US" sz="1400" dirty="0"/>
          </a:p>
        </p:txBody>
      </p:sp>
      <p:sp>
        <p:nvSpPr>
          <p:cNvPr id="73" name="Text 62"/>
          <p:cNvSpPr/>
          <p:nvPr/>
        </p:nvSpPr>
        <p:spPr>
          <a:xfrm>
            <a:off x="1273759" y="14556516"/>
            <a:ext cx="10254082" cy="724205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indent="0" marL="0">
              <a:buNone/>
            </a:pPr>
            <a:r>
              <a:rPr lang="en-US" sz="97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sample is built to show chart layout discipline: equal margins, consistent caption rhythm, grouped metrics, and cleaned tables. It is especially useful for technical posters where data density causes clutter or misalignment.</a:t>
            </a:r>
            <a:endParaRPr lang="en-US" sz="970" dirty="0"/>
          </a:p>
        </p:txBody>
      </p:sp>
      <p:sp>
        <p:nvSpPr>
          <p:cNvPr id="74" name="Shape 63"/>
          <p:cNvSpPr/>
          <p:nvPr/>
        </p:nvSpPr>
        <p:spPr>
          <a:xfrm>
            <a:off x="1273759" y="15258090"/>
            <a:ext cx="72420" cy="72420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75" name="Text 64"/>
          <p:cNvSpPr/>
          <p:nvPr/>
        </p:nvSpPr>
        <p:spPr>
          <a:xfrm>
            <a:off x="1400495" y="15190196"/>
            <a:ext cx="9899477" cy="36210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3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Chart layout and result clustering</a:t>
            </a:r>
            <a:endParaRPr lang="en-US" sz="930" dirty="0"/>
          </a:p>
        </p:txBody>
      </p:sp>
      <p:sp>
        <p:nvSpPr>
          <p:cNvPr id="76" name="Shape 65"/>
          <p:cNvSpPr/>
          <p:nvPr/>
        </p:nvSpPr>
        <p:spPr>
          <a:xfrm>
            <a:off x="1273759" y="15710718"/>
            <a:ext cx="72420" cy="72420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77" name="Text 66"/>
          <p:cNvSpPr/>
          <p:nvPr/>
        </p:nvSpPr>
        <p:spPr>
          <a:xfrm>
            <a:off x="1400495" y="15642824"/>
            <a:ext cx="9899477" cy="36210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3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Table cleanup and numeric hierarchy</a:t>
            </a:r>
            <a:endParaRPr lang="en-US" sz="930" dirty="0"/>
          </a:p>
        </p:txBody>
      </p:sp>
      <p:sp>
        <p:nvSpPr>
          <p:cNvPr id="78" name="Shape 67"/>
          <p:cNvSpPr/>
          <p:nvPr/>
        </p:nvSpPr>
        <p:spPr>
          <a:xfrm>
            <a:off x="1273759" y="16163346"/>
            <a:ext cx="72420" cy="72420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79" name="Text 68"/>
          <p:cNvSpPr/>
          <p:nvPr/>
        </p:nvSpPr>
        <p:spPr>
          <a:xfrm>
            <a:off x="1400495" y="16095452"/>
            <a:ext cx="9899477" cy="36210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3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Grid realignment across all modules</a:t>
            </a:r>
            <a:endParaRPr lang="en-US" sz="930" dirty="0"/>
          </a:p>
        </p:txBody>
      </p:sp>
      <p:sp>
        <p:nvSpPr>
          <p:cNvPr id="80" name="Shape 69"/>
          <p:cNvSpPr/>
          <p:nvPr/>
        </p:nvSpPr>
        <p:spPr>
          <a:xfrm>
            <a:off x="1273759" y="16615974"/>
            <a:ext cx="72420" cy="72420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81" name="Text 70"/>
          <p:cNvSpPr/>
          <p:nvPr/>
        </p:nvSpPr>
        <p:spPr>
          <a:xfrm>
            <a:off x="1400495" y="16548080"/>
            <a:ext cx="9899477" cy="36210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3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Readable data storytelling in editable PowerPoint</a:t>
            </a:r>
            <a:endParaRPr lang="en-US" sz="930" dirty="0"/>
          </a:p>
        </p:txBody>
      </p:sp>
      <p:sp>
        <p:nvSpPr>
          <p:cNvPr id="82" name="Shape 71"/>
          <p:cNvSpPr/>
          <p:nvPr/>
        </p:nvSpPr>
        <p:spPr>
          <a:xfrm>
            <a:off x="0" y="17471441"/>
            <a:ext cx="12801600" cy="633679"/>
          </a:xfrm>
          <a:prstGeom prst="rect">
            <a:avLst/>
          </a:prstGeom>
          <a:solidFill>
            <a:srgbClr val="182230"/>
          </a:solidFill>
          <a:ln w="12700">
            <a:solidFill>
              <a:srgbClr val="182230"/>
            </a:solidFill>
            <a:prstDash val="solid"/>
          </a:ln>
        </p:spPr>
      </p:sp>
      <p:sp>
        <p:nvSpPr>
          <p:cNvPr id="83" name="Text 72"/>
          <p:cNvSpPr/>
          <p:nvPr/>
        </p:nvSpPr>
        <p:spPr>
          <a:xfrm>
            <a:off x="384048" y="17579166"/>
            <a:ext cx="5760720" cy="39288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RE4U sample poster | Chart layout, table cleanup, grid realignment</a:t>
            </a:r>
            <a:endParaRPr lang="en-US" sz="830" dirty="0"/>
          </a:p>
        </p:txBody>
      </p:sp>
      <p:sp>
        <p:nvSpPr>
          <p:cNvPr id="84" name="Text 73"/>
          <p:cNvSpPr/>
          <p:nvPr/>
        </p:nvSpPr>
        <p:spPr>
          <a:xfrm>
            <a:off x="6912864" y="17579166"/>
            <a:ext cx="5376672" cy="39288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Editable PowerPoint poster</a:t>
            </a:r>
            <a:endParaRPr lang="en-US" sz="83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RE4U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RE4U Research Poster - Data Layout A1</dc:title>
  <dc:subject>RE4U Research Poster - Data Layout A1</dc:subject>
  <dc:creator>OpenAI</dc:creator>
  <cp:lastModifiedBy>OpenAI</cp:lastModifiedBy>
  <cp:revision>1</cp:revision>
  <dcterms:created xsi:type="dcterms:W3CDTF">2026-03-23T11:07:33Z</dcterms:created>
  <dcterms:modified xsi:type="dcterms:W3CDTF">2026-03-23T11:07:33Z</dcterms:modified>
</cp:coreProperties>
</file>