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8288000" cy="25859232"/>
  <p:notesSz cx="25859232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charts/_rels/chart1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Responses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315D9A"/>
              </a:solidFill>
              <a:effectLst/>
            </c:spPr>
          </c:dPt>
          <c:dPt>
            <c:idx val="1"/>
            <c:bubble3D val="0"/>
            <c:spPr>
              <a:solidFill>
                <a:srgbClr val="E9252A"/>
              </a:solidFill>
              <a:effectLst/>
            </c:spPr>
          </c:dPt>
          <c:dPt>
            <c:idx val="2"/>
            <c:bubble3D val="0"/>
            <c:spPr>
              <a:solidFill>
                <a:srgbClr val="C9A76B"/>
              </a:solidFill>
              <a:effectLst/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8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8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8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Belonging</c:v>
                </c:pt>
                <c:pt idx="1">
                  <c:v>Academic confidence</c:v>
                </c:pt>
                <c:pt idx="2">
                  <c:v>Support seeking</c:v>
                </c:pt>
              </c:strCache>
            </c:strRef>
          </c:cat>
          <c:val>
            <c:numRef>
              <c:f>Sheet1!$B$2:$B$4</c:f>
              <c:numCache>
                <c:ptCount val="3"/>
                <c:pt idx="0">
                  <c:v>36</c:v>
                </c:pt>
                <c:pt idx="1">
                  <c:v>34</c:v>
                </c:pt>
                <c:pt idx="2">
                  <c:v>30</c:v>
                </c:pt>
              </c:numCache>
            </c:numRef>
          </c:val>
        </c:ser>
        <c:firstSliceAng val="0"/>
        <c:holeSize val="58"/>
      </c:doughnutChart>
      <c:spPr>
        <a:noFill/>
        <a:ln w="12700" cap="flat">
          <a:solidFill>
            <a:srgbClr val="FFFFFF"/>
          </a:solidFill>
        </a:ln>
        <a:effectLst/>
      </c:spPr>
    </c:plotArea>
    <c:legend>
      <c:legendPos val="r"/>
      <c:overlay val="0"/>
      <c:txPr>
        <a:bodyPr/>
        <a:lstStyle/>
        <a:p>
          <a:pPr>
            <a:defRPr sz="900">      </a:defRPr>
          </a:pPr>
          <a:endParaRPr lang="en-US"/>
        </a:p>
      </c:txPr>
    </c:legend>
    <c:plotVisOnly val="1"/>
    <c:dispBlanksAs val="span"/>
  </c:chart>
  <c:spPr>
    <a:noFill/>
    <a:ln w="12700" cap="flat">
      <a:solidFill>
        <a:srgbClr val="FFFFFF"/>
      </a:solidFill>
    </a:ln>
    <a:effectLst/>
  </c:sp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Agreement %</c:v>
                </c:pt>
              </c:strCache>
            </c:strRef>
          </c:tx>
          <c:spPr>
            <a:solidFill>
              <a:srgbClr val="315D9A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8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Belonging</c:v>
                  </c:pt>
                  <c:pt idx="1">
                    <c:v>Confidence</c:v>
                  </c:pt>
                  <c:pt idx="2">
                    <c:v>Peer support</c:v>
                  </c:pt>
                  <c:pt idx="3">
                    <c:v>Advisor trust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64</c:v>
                </c:pt>
                <c:pt idx="1">
                  <c:v>58</c:v>
                </c:pt>
                <c:pt idx="2">
                  <c:v>72</c:v>
                </c:pt>
                <c:pt idx="3">
                  <c:v>61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8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80"/>
          <c:min val="0"/>
        </c:scaling>
        <c:delete val="0"/>
        <c:axPos val="l"/>
        <c:majorGridlines>
          <c:spPr>
            <a:ln w="12700" cap="flat">
              <a:solidFill>
                <a:srgbClr val="E6EDF5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20"/>
      </c:valAx>
      <c:spPr>
        <a:noFill/>
        <a:ln w="12700" cap="flat">
          <a:solidFill>
            <a:srgbClr val="FFFFFF"/>
          </a:solidFill>
        </a:ln>
        <a:effectLst/>
      </c:spPr>
    </c:plotArea>
    <c:plotVisOnly val="1"/>
    <c:dispBlanksAs val="span"/>
  </c:chart>
  <c:spPr>
    <a:noFill/>
    <a:ln w="12700" cap="flat">
      <a:solidFill>
        <a:srgbClr val="FFFFFF"/>
      </a:solidFill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chart" Target="/ppt/charts/chart12.xml"/><Relationship Id="rId5" Type="http://schemas.openxmlformats.org/officeDocument/2006/relationships/chart" Target="/ppt/charts/chart13.xml"/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sv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CFD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25859232"/>
          </a:xfrm>
          <a:prstGeom prst="rect">
            <a:avLst/>
          </a:prstGeom>
          <a:solidFill>
            <a:srgbClr val="FCFDFE"/>
          </a:solidFill>
          <a:ln w="12700">
            <a:solidFill>
              <a:srgbClr val="FCFDF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8288000" cy="2715219"/>
          </a:xfrm>
          <a:prstGeom prst="rect">
            <a:avLst/>
          </a:prstGeom>
          <a:solidFill>
            <a:srgbClr val="315D9A"/>
          </a:solidFill>
          <a:ln w="12700">
            <a:solidFill>
              <a:srgbClr val="315D9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2715219"/>
            <a:ext cx="18288000" cy="155155"/>
          </a:xfrm>
          <a:prstGeom prst="rect">
            <a:avLst/>
          </a:prstGeom>
          <a:solidFill>
            <a:srgbClr val="C9A76B"/>
          </a:solidFill>
          <a:ln w="12700">
            <a:solidFill>
              <a:srgbClr val="C9A76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05840" y="568903"/>
            <a:ext cx="4206240" cy="1551554"/>
          </a:xfrm>
          <a:prstGeom prst="roundRect">
            <a:avLst>
              <a:gd name="adj" fmla="val 2947"/>
            </a:avLst>
          </a:prstGeom>
          <a:solidFill>
            <a:srgbClr val="FFFFFF">
              <a:alpha val="92000"/>
            </a:srgbClr>
          </a:solidFill>
          <a:ln w="12700">
            <a:solidFill>
              <a:srgbClr val="FFFFFF"/>
            </a:solidFill>
            <a:prstDash val="solid"/>
          </a:ln>
        </p:spPr>
      </p:sp>
      <p:pic>
        <p:nvPicPr>
          <p:cNvPr id="6" name="Image 0" descr="/mnt/data/user-Ve7SuRYZay7bswhN07VKaVZ1/4f2d2983a39d481f82c16d027f236472/mnt/data/re4u_logo_transparent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17802" y="724058"/>
            <a:ext cx="2909164" cy="1163665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898880" y="956792"/>
            <a:ext cx="2926080" cy="51718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RESEARCH SYMPOSIUM SAMPLE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12801600" y="1551554"/>
            <a:ext cx="4023360" cy="387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80" dirty="0">
                <a:solidFill>
                  <a:srgbClr val="D8E4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brand-safe institutional styling</a:t>
            </a:r>
            <a:endParaRPr lang="en-US" sz="980" dirty="0"/>
          </a:p>
        </p:txBody>
      </p:sp>
      <p:sp>
        <p:nvSpPr>
          <p:cNvPr id="9" name="Text 6"/>
          <p:cNvSpPr/>
          <p:nvPr/>
        </p:nvSpPr>
        <p:spPr>
          <a:xfrm>
            <a:off x="1005840" y="3490996"/>
            <a:ext cx="14447520" cy="128261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Student Wellbeing, Belonging, and Academic Confidence in First-Year Cohorts</a:t>
            </a:r>
            <a:endParaRPr lang="en-US" sz="3000" dirty="0"/>
          </a:p>
        </p:txBody>
      </p:sp>
      <p:sp>
        <p:nvSpPr>
          <p:cNvPr id="10" name="Text 7"/>
          <p:cNvSpPr/>
          <p:nvPr/>
        </p:nvSpPr>
        <p:spPr>
          <a:xfrm>
            <a:off x="1005840" y="4897739"/>
            <a:ext cx="14447520" cy="579247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Social sciences poster sample | a university-style layout with disciplined typography, institutional calm, and logo-safe branding</a:t>
            </a:r>
            <a:endParaRPr lang="en-US" sz="1300" dirty="0"/>
          </a:p>
        </p:txBody>
      </p:sp>
      <p:sp>
        <p:nvSpPr>
          <p:cNvPr id="11" name="Shape 8"/>
          <p:cNvSpPr/>
          <p:nvPr/>
        </p:nvSpPr>
        <p:spPr>
          <a:xfrm>
            <a:off x="1005840" y="5818327"/>
            <a:ext cx="1280160" cy="672340"/>
          </a:xfrm>
          <a:prstGeom prst="roundRect">
            <a:avLst>
              <a:gd name="adj" fmla="val 10880"/>
            </a:avLst>
          </a:prstGeom>
          <a:solidFill>
            <a:srgbClr val="F1F6FD"/>
          </a:solidFill>
          <a:ln w="12700">
            <a:solidFill>
              <a:srgbClr val="D6DFEA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1108253" y="5939348"/>
            <a:ext cx="1075334" cy="4168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315D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A0</a:t>
            </a:r>
            <a:endParaRPr lang="en-US" sz="800" dirty="0"/>
          </a:p>
        </p:txBody>
      </p:sp>
      <p:sp>
        <p:nvSpPr>
          <p:cNvPr id="13" name="Shape 10"/>
          <p:cNvSpPr/>
          <p:nvPr/>
        </p:nvSpPr>
        <p:spPr>
          <a:xfrm>
            <a:off x="2468880" y="5818327"/>
            <a:ext cx="2560320" cy="672340"/>
          </a:xfrm>
          <a:prstGeom prst="roundRect">
            <a:avLst>
              <a:gd name="adj" fmla="val 10880"/>
            </a:avLst>
          </a:prstGeom>
          <a:solidFill>
            <a:srgbClr val="F1F6FD"/>
          </a:solidFill>
          <a:ln w="12700">
            <a:solidFill>
              <a:srgbClr val="D6DFEA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2673706" y="5939348"/>
            <a:ext cx="2150669" cy="4168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315D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SOCIAL SCIENCES</a:t>
            </a:r>
            <a:endParaRPr lang="en-US" sz="800" dirty="0"/>
          </a:p>
        </p:txBody>
      </p:sp>
      <p:sp>
        <p:nvSpPr>
          <p:cNvPr id="15" name="Shape 12"/>
          <p:cNvSpPr/>
          <p:nvPr/>
        </p:nvSpPr>
        <p:spPr>
          <a:xfrm>
            <a:off x="5303520" y="5818327"/>
            <a:ext cx="2926080" cy="672340"/>
          </a:xfrm>
          <a:prstGeom prst="roundRect">
            <a:avLst>
              <a:gd name="adj" fmla="val 10880"/>
            </a:avLst>
          </a:prstGeom>
          <a:solidFill>
            <a:srgbClr val="F7F3EE"/>
          </a:solidFill>
          <a:ln w="12700">
            <a:solidFill>
              <a:srgbClr val="E8D8B7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5537606" y="5939348"/>
            <a:ext cx="2457907" cy="4168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C9A7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UNIVERSITY BRAND</a:t>
            </a:r>
            <a:endParaRPr lang="en-US" sz="800" dirty="0"/>
          </a:p>
        </p:txBody>
      </p:sp>
      <p:sp>
        <p:nvSpPr>
          <p:cNvPr id="17" name="Shape 14"/>
          <p:cNvSpPr/>
          <p:nvPr/>
        </p:nvSpPr>
        <p:spPr>
          <a:xfrm>
            <a:off x="1005840" y="6464808"/>
            <a:ext cx="4023360" cy="15515539"/>
          </a:xfrm>
          <a:prstGeom prst="roundRect">
            <a:avLst>
              <a:gd name="adj" fmla="val 1818"/>
            </a:avLst>
          </a:prstGeom>
          <a:solidFill>
            <a:srgbClr val="F1F6FD"/>
          </a:solidFill>
          <a:ln w="12700">
            <a:solidFill>
              <a:srgbClr val="D6DFEA"/>
            </a:solidFill>
            <a:prstDash val="solid"/>
          </a:ln>
          <a:effectLst>
            <a:outerShdw sx="100000" sy="100000" kx="0" ky="0" algn="bl" rotWithShape="0" blurRad="12700" dist="50800" dir="2700000">
              <a:srgbClr val="DCE5F0">
                <a:alpha val="12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1280160" y="6981993"/>
            <a:ext cx="69494" cy="646481"/>
          </a:xfrm>
          <a:prstGeom prst="rect">
            <a:avLst/>
          </a:prstGeom>
          <a:solidFill>
            <a:srgbClr val="C9A76B"/>
          </a:solidFill>
          <a:ln w="12700">
            <a:solidFill>
              <a:srgbClr val="C9A76B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1453896" y="7014317"/>
            <a:ext cx="3196742" cy="54950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Poster fit</a:t>
            </a:r>
            <a:endParaRPr lang="en-US" sz="2000" dirty="0"/>
          </a:p>
        </p:txBody>
      </p:sp>
      <p:sp>
        <p:nvSpPr>
          <p:cNvPr id="20" name="Shape 17"/>
          <p:cNvSpPr/>
          <p:nvPr/>
        </p:nvSpPr>
        <p:spPr>
          <a:xfrm>
            <a:off x="1371600" y="8320208"/>
            <a:ext cx="186186" cy="186186"/>
          </a:xfrm>
          <a:prstGeom prst="ellipse">
            <a:avLst/>
          </a:prstGeom>
          <a:solidFill>
            <a:srgbClr val="C9A76B"/>
          </a:solidFill>
          <a:ln w="12700">
            <a:solidFill>
              <a:srgbClr val="C9A76B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1697426" y="8145658"/>
            <a:ext cx="2783134" cy="9309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7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University research days</a:t>
            </a:r>
            <a:endParaRPr lang="en-US" sz="1170" dirty="0"/>
          </a:p>
        </p:txBody>
      </p:sp>
      <p:sp>
        <p:nvSpPr>
          <p:cNvPr id="22" name="Shape 19"/>
          <p:cNvSpPr/>
          <p:nvPr/>
        </p:nvSpPr>
        <p:spPr>
          <a:xfrm>
            <a:off x="1371600" y="9483873"/>
            <a:ext cx="186186" cy="186186"/>
          </a:xfrm>
          <a:prstGeom prst="ellipse">
            <a:avLst/>
          </a:prstGeom>
          <a:solidFill>
            <a:srgbClr val="C9A76B"/>
          </a:solidFill>
          <a:ln w="12700">
            <a:solidFill>
              <a:srgbClr val="C9A76B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1697426" y="9309324"/>
            <a:ext cx="2783134" cy="9309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7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Education and student experience studies</a:t>
            </a:r>
            <a:endParaRPr lang="en-US" sz="1170" dirty="0"/>
          </a:p>
        </p:txBody>
      </p:sp>
      <p:sp>
        <p:nvSpPr>
          <p:cNvPr id="24" name="Shape 21"/>
          <p:cNvSpPr/>
          <p:nvPr/>
        </p:nvSpPr>
        <p:spPr>
          <a:xfrm>
            <a:off x="1371600" y="10647539"/>
            <a:ext cx="186186" cy="186186"/>
          </a:xfrm>
          <a:prstGeom prst="ellipse">
            <a:avLst/>
          </a:prstGeom>
          <a:solidFill>
            <a:srgbClr val="C9A76B"/>
          </a:solidFill>
          <a:ln w="12700">
            <a:solidFill>
              <a:srgbClr val="C9A76B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1697426" y="10472989"/>
            <a:ext cx="2783134" cy="9309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7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Public policy, psychology, and wellbeing posters</a:t>
            </a:r>
            <a:endParaRPr lang="en-US" sz="1170" dirty="0"/>
          </a:p>
        </p:txBody>
      </p:sp>
      <p:sp>
        <p:nvSpPr>
          <p:cNvPr id="26" name="Shape 23"/>
          <p:cNvSpPr/>
          <p:nvPr/>
        </p:nvSpPr>
        <p:spPr>
          <a:xfrm>
            <a:off x="1371600" y="11811204"/>
            <a:ext cx="186186" cy="186186"/>
          </a:xfrm>
          <a:prstGeom prst="ellipse">
            <a:avLst/>
          </a:prstGeom>
          <a:solidFill>
            <a:srgbClr val="C9A76B"/>
          </a:solidFill>
          <a:ln w="12700">
            <a:solidFill>
              <a:srgbClr val="C9A76B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1697426" y="11636654"/>
            <a:ext cx="2783134" cy="9309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7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Events that require restrained institutional presentation</a:t>
            </a:r>
            <a:endParaRPr lang="en-US" sz="1170" dirty="0"/>
          </a:p>
        </p:txBody>
      </p:sp>
      <p:sp>
        <p:nvSpPr>
          <p:cNvPr id="28" name="Shape 25"/>
          <p:cNvSpPr/>
          <p:nvPr/>
        </p:nvSpPr>
        <p:spPr>
          <a:xfrm>
            <a:off x="1280160" y="12671024"/>
            <a:ext cx="3474720" cy="4654662"/>
          </a:xfrm>
          <a:prstGeom prst="roundRect">
            <a:avLst>
              <a:gd name="adj" fmla="val 2105"/>
            </a:avLst>
          </a:prstGeom>
          <a:solidFill>
            <a:srgbClr val="FFFFFF"/>
          </a:solidFill>
          <a:ln w="12700">
            <a:solidFill>
              <a:srgbClr val="D6DFEA"/>
            </a:solidFill>
            <a:prstDash val="solid"/>
          </a:ln>
        </p:spPr>
      </p:sp>
      <p:sp>
        <p:nvSpPr>
          <p:cNvPr id="29" name="Shape 26"/>
          <p:cNvSpPr/>
          <p:nvPr/>
        </p:nvSpPr>
        <p:spPr>
          <a:xfrm>
            <a:off x="1554480" y="13188208"/>
            <a:ext cx="58522" cy="568903"/>
          </a:xfrm>
          <a:prstGeom prst="rect">
            <a:avLst/>
          </a:prstGeom>
          <a:solidFill>
            <a:srgbClr val="315D9A"/>
          </a:solidFill>
          <a:ln w="12700">
            <a:solidFill>
              <a:srgbClr val="315D9A"/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1700784" y="13216653"/>
            <a:ext cx="2691994" cy="48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Service focus</a:t>
            </a:r>
            <a:endParaRPr lang="en-US" sz="1800" dirty="0"/>
          </a:p>
        </p:txBody>
      </p:sp>
      <p:sp>
        <p:nvSpPr>
          <p:cNvPr id="31" name="Shape 28"/>
          <p:cNvSpPr/>
          <p:nvPr/>
        </p:nvSpPr>
        <p:spPr>
          <a:xfrm>
            <a:off x="1645920" y="14338944"/>
            <a:ext cx="124124" cy="124124"/>
          </a:xfrm>
          <a:prstGeom prst="ellipse">
            <a:avLst/>
          </a:prstGeom>
          <a:solidFill>
            <a:srgbClr val="E9252A"/>
          </a:solidFill>
          <a:ln w="12700">
            <a:solidFill>
              <a:srgbClr val="E9252A"/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1863138" y="14222578"/>
            <a:ext cx="2525982" cy="62062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1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Brand-safe styling</a:t>
            </a:r>
            <a:endParaRPr lang="en-US" sz="1110" dirty="0"/>
          </a:p>
        </p:txBody>
      </p:sp>
      <p:sp>
        <p:nvSpPr>
          <p:cNvPr id="33" name="Shape 30"/>
          <p:cNvSpPr/>
          <p:nvPr/>
        </p:nvSpPr>
        <p:spPr>
          <a:xfrm>
            <a:off x="1645920" y="15114721"/>
            <a:ext cx="124124" cy="124124"/>
          </a:xfrm>
          <a:prstGeom prst="ellipse">
            <a:avLst/>
          </a:prstGeom>
          <a:solidFill>
            <a:srgbClr val="E9252A"/>
          </a:solidFill>
          <a:ln w="12700">
            <a:solidFill>
              <a:srgbClr val="E9252A"/>
            </a:solidFill>
            <a:prstDash val="solid"/>
          </a:ln>
        </p:spPr>
      </p:sp>
      <p:sp>
        <p:nvSpPr>
          <p:cNvPr id="34" name="Text 31"/>
          <p:cNvSpPr/>
          <p:nvPr/>
        </p:nvSpPr>
        <p:spPr>
          <a:xfrm>
            <a:off x="1863138" y="14998355"/>
            <a:ext cx="2525982" cy="62062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1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Typography scaling</a:t>
            </a:r>
            <a:endParaRPr lang="en-US" sz="1110" dirty="0"/>
          </a:p>
        </p:txBody>
      </p:sp>
      <p:sp>
        <p:nvSpPr>
          <p:cNvPr id="35" name="Shape 32"/>
          <p:cNvSpPr/>
          <p:nvPr/>
        </p:nvSpPr>
        <p:spPr>
          <a:xfrm>
            <a:off x="1645920" y="15890498"/>
            <a:ext cx="124124" cy="124124"/>
          </a:xfrm>
          <a:prstGeom prst="ellipse">
            <a:avLst/>
          </a:prstGeom>
          <a:solidFill>
            <a:srgbClr val="E9252A"/>
          </a:solidFill>
          <a:ln w="12700">
            <a:solidFill>
              <a:srgbClr val="E9252A"/>
            </a:solidFill>
            <a:prstDash val="solid"/>
          </a:ln>
        </p:spPr>
      </p:sp>
      <p:sp>
        <p:nvSpPr>
          <p:cNvPr id="36" name="Text 33"/>
          <p:cNvSpPr/>
          <p:nvPr/>
        </p:nvSpPr>
        <p:spPr>
          <a:xfrm>
            <a:off x="1863138" y="15774132"/>
            <a:ext cx="2525982" cy="62062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1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Flow cleanup</a:t>
            </a:r>
            <a:endParaRPr lang="en-US" sz="1110" dirty="0"/>
          </a:p>
        </p:txBody>
      </p:sp>
      <p:sp>
        <p:nvSpPr>
          <p:cNvPr id="37" name="Shape 34"/>
          <p:cNvSpPr/>
          <p:nvPr/>
        </p:nvSpPr>
        <p:spPr>
          <a:xfrm>
            <a:off x="1645920" y="16666275"/>
            <a:ext cx="124124" cy="124124"/>
          </a:xfrm>
          <a:prstGeom prst="ellipse">
            <a:avLst/>
          </a:prstGeom>
          <a:solidFill>
            <a:srgbClr val="E9252A"/>
          </a:solidFill>
          <a:ln w="12700">
            <a:solidFill>
              <a:srgbClr val="E9252A"/>
            </a:solidFill>
            <a:prstDash val="solid"/>
          </a:ln>
        </p:spPr>
      </p:sp>
      <p:sp>
        <p:nvSpPr>
          <p:cNvPr id="38" name="Text 35"/>
          <p:cNvSpPr/>
          <p:nvPr/>
        </p:nvSpPr>
        <p:spPr>
          <a:xfrm>
            <a:off x="1863138" y="16549908"/>
            <a:ext cx="2525982" cy="62062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1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Presentation-ready structure</a:t>
            </a:r>
            <a:endParaRPr lang="en-US" sz="1110" dirty="0"/>
          </a:p>
        </p:txBody>
      </p:sp>
      <p:sp>
        <p:nvSpPr>
          <p:cNvPr id="39" name="Shape 36"/>
          <p:cNvSpPr/>
          <p:nvPr/>
        </p:nvSpPr>
        <p:spPr>
          <a:xfrm>
            <a:off x="1280160" y="18101462"/>
            <a:ext cx="3474720" cy="3103108"/>
          </a:xfrm>
          <a:prstGeom prst="roundRect">
            <a:avLst>
              <a:gd name="adj" fmla="val 2357"/>
            </a:avLst>
          </a:prstGeom>
          <a:solidFill>
            <a:srgbClr val="F7F3EE"/>
          </a:solidFill>
          <a:ln w="12700">
            <a:solidFill>
              <a:srgbClr val="E8D8B7"/>
            </a:solidFill>
            <a:prstDash val="solid"/>
          </a:ln>
        </p:spPr>
      </p:sp>
      <p:sp>
        <p:nvSpPr>
          <p:cNvPr id="40" name="Text 37"/>
          <p:cNvSpPr/>
          <p:nvPr/>
        </p:nvSpPr>
        <p:spPr>
          <a:xfrm>
            <a:off x="1554480" y="18618647"/>
            <a:ext cx="2926080" cy="181014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design uses calm institutional spacing, moderate contrast, and a polished academic tone instead of a flashy commercial look.</a:t>
            </a:r>
            <a:endParaRPr lang="en-US" sz="1100" dirty="0"/>
          </a:p>
        </p:txBody>
      </p:sp>
      <p:sp>
        <p:nvSpPr>
          <p:cNvPr id="41" name="Shape 38"/>
          <p:cNvSpPr/>
          <p:nvPr/>
        </p:nvSpPr>
        <p:spPr>
          <a:xfrm>
            <a:off x="5486400" y="6464808"/>
            <a:ext cx="11795760" cy="5171846"/>
          </a:xfrm>
          <a:prstGeom prst="roundRect">
            <a:avLst>
              <a:gd name="adj" fmla="val 1414"/>
            </a:avLst>
          </a:prstGeom>
          <a:solidFill>
            <a:srgbClr val="FFFFFF"/>
          </a:solidFill>
          <a:ln w="12700">
            <a:solidFill>
              <a:srgbClr val="D6DFEA"/>
            </a:solidFill>
            <a:prstDash val="solid"/>
          </a:ln>
          <a:effectLst>
            <a:outerShdw sx="100000" sy="100000" kx="0" ky="0" algn="bl" rotWithShape="0" blurRad="12700" dist="50800" dir="2700000">
              <a:srgbClr val="DCE5F0">
                <a:alpha val="12000"/>
              </a:srgbClr>
            </a:outerShdw>
          </a:effectLst>
        </p:spPr>
      </p:sp>
      <p:sp>
        <p:nvSpPr>
          <p:cNvPr id="42" name="Shape 39"/>
          <p:cNvSpPr/>
          <p:nvPr/>
        </p:nvSpPr>
        <p:spPr>
          <a:xfrm>
            <a:off x="5840273" y="6981993"/>
            <a:ext cx="221760" cy="620622"/>
          </a:xfrm>
          <a:prstGeom prst="rect">
            <a:avLst/>
          </a:prstGeom>
          <a:solidFill>
            <a:srgbClr val="315D9A"/>
          </a:solidFill>
          <a:ln w="12700">
            <a:solidFill>
              <a:srgbClr val="315D9A"/>
            </a:solidFill>
            <a:prstDash val="solid"/>
          </a:ln>
        </p:spPr>
      </p:sp>
      <p:sp>
        <p:nvSpPr>
          <p:cNvPr id="43" name="Text 40"/>
          <p:cNvSpPr/>
          <p:nvPr/>
        </p:nvSpPr>
        <p:spPr>
          <a:xfrm>
            <a:off x="6394674" y="7013024"/>
            <a:ext cx="10200973" cy="5275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Conceptual frame and sample visual language</a:t>
            </a:r>
            <a:endParaRPr lang="en-US" sz="2100" dirty="0"/>
          </a:p>
        </p:txBody>
      </p:sp>
      <p:pic>
        <p:nvPicPr>
          <p:cNvPr id="44" name="Image 1" descr="preencoded.png">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934458" y="8016362"/>
            <a:ext cx="4899644" cy="3103108"/>
          </a:xfrm>
          <a:prstGeom prst="rect">
            <a:avLst/>
          </a:prstGeom>
        </p:spPr>
      </p:pic>
      <p:sp>
        <p:nvSpPr>
          <p:cNvPr id="45" name="Shape 41"/>
          <p:cNvSpPr/>
          <p:nvPr/>
        </p:nvSpPr>
        <p:spPr>
          <a:xfrm>
            <a:off x="5486400" y="12412431"/>
            <a:ext cx="5733288" cy="5430439"/>
          </a:xfrm>
          <a:prstGeom prst="roundRect">
            <a:avLst>
              <a:gd name="adj" fmla="val 1347"/>
            </a:avLst>
          </a:prstGeom>
          <a:solidFill>
            <a:srgbClr val="FFFFFF"/>
          </a:solidFill>
          <a:ln w="12700">
            <a:solidFill>
              <a:srgbClr val="D6DFEA"/>
            </a:solidFill>
            <a:prstDash val="solid"/>
          </a:ln>
        </p:spPr>
      </p:sp>
      <p:sp>
        <p:nvSpPr>
          <p:cNvPr id="46" name="Shape 42"/>
          <p:cNvSpPr/>
          <p:nvPr/>
        </p:nvSpPr>
        <p:spPr>
          <a:xfrm>
            <a:off x="5773064" y="12929616"/>
            <a:ext cx="103199" cy="568903"/>
          </a:xfrm>
          <a:prstGeom prst="rect">
            <a:avLst/>
          </a:prstGeom>
          <a:solidFill>
            <a:srgbClr val="315D9A"/>
          </a:solidFill>
          <a:ln w="12700">
            <a:solidFill>
              <a:srgbClr val="315D9A"/>
            </a:solidFill>
            <a:prstDash val="solid"/>
          </a:ln>
        </p:spPr>
      </p:sp>
      <p:sp>
        <p:nvSpPr>
          <p:cNvPr id="47" name="Text 43"/>
          <p:cNvSpPr/>
          <p:nvPr/>
        </p:nvSpPr>
        <p:spPr>
          <a:xfrm>
            <a:off x="6031062" y="12958061"/>
            <a:ext cx="4747162" cy="48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Survey profile</a:t>
            </a:r>
            <a:endParaRPr lang="en-US" sz="2000" dirty="0"/>
          </a:p>
        </p:txBody>
      </p:sp>
      <p:sp>
        <p:nvSpPr>
          <p:cNvPr id="48" name="Shape 44"/>
          <p:cNvSpPr/>
          <p:nvPr/>
        </p:nvSpPr>
        <p:spPr>
          <a:xfrm>
            <a:off x="5773064" y="13963985"/>
            <a:ext cx="1490655" cy="1810146"/>
          </a:xfrm>
          <a:prstGeom prst="roundRect">
            <a:avLst>
              <a:gd name="adj" fmla="val 4907"/>
            </a:avLst>
          </a:prstGeom>
          <a:solidFill>
            <a:srgbClr val="FFFFFF"/>
          </a:solidFill>
          <a:ln w="12700">
            <a:solidFill>
              <a:srgbClr val="D6DFEA"/>
            </a:solidFill>
            <a:prstDash val="solid"/>
          </a:ln>
          <a:effectLst>
            <a:outerShdw sx="100000" sy="100000" kx="0" ky="0" algn="bl" rotWithShape="0" blurRad="12700" dist="50800" dir="2700000">
              <a:srgbClr val="DCE5F0">
                <a:alpha val="12000"/>
              </a:srgbClr>
            </a:outerShdw>
          </a:effectLst>
        </p:spPr>
      </p:sp>
      <p:sp>
        <p:nvSpPr>
          <p:cNvPr id="49" name="Text 45"/>
          <p:cNvSpPr/>
          <p:nvPr/>
        </p:nvSpPr>
        <p:spPr>
          <a:xfrm>
            <a:off x="5892317" y="14108797"/>
            <a:ext cx="1252150" cy="7240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315D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612</a:t>
            </a:r>
            <a:endParaRPr lang="en-US" sz="2000" dirty="0"/>
          </a:p>
        </p:txBody>
      </p:sp>
      <p:sp>
        <p:nvSpPr>
          <p:cNvPr id="50" name="Text 46"/>
          <p:cNvSpPr/>
          <p:nvPr/>
        </p:nvSpPr>
        <p:spPr>
          <a:xfrm>
            <a:off x="5892317" y="14941464"/>
            <a:ext cx="1252150" cy="506841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first-year student responses</a:t>
            </a:r>
            <a:endParaRPr lang="en-US" sz="1000" dirty="0"/>
          </a:p>
        </p:txBody>
      </p:sp>
      <p:sp>
        <p:nvSpPr>
          <p:cNvPr id="51" name="Shape 47"/>
          <p:cNvSpPr/>
          <p:nvPr/>
        </p:nvSpPr>
        <p:spPr>
          <a:xfrm>
            <a:off x="7607717" y="13963985"/>
            <a:ext cx="1490655" cy="1810146"/>
          </a:xfrm>
          <a:prstGeom prst="roundRect">
            <a:avLst>
              <a:gd name="adj" fmla="val 4907"/>
            </a:avLst>
          </a:prstGeom>
          <a:solidFill>
            <a:srgbClr val="FFFFFF"/>
          </a:solidFill>
          <a:ln w="12700">
            <a:solidFill>
              <a:srgbClr val="D6DFEA"/>
            </a:solidFill>
            <a:prstDash val="solid"/>
          </a:ln>
          <a:effectLst>
            <a:outerShdw sx="100000" sy="100000" kx="0" ky="0" algn="bl" rotWithShape="0" blurRad="12700" dist="50800" dir="2700000">
              <a:srgbClr val="DCE5F0">
                <a:alpha val="12000"/>
              </a:srgbClr>
            </a:outerShdw>
          </a:effectLst>
        </p:spPr>
      </p:sp>
      <p:sp>
        <p:nvSpPr>
          <p:cNvPr id="52" name="Text 48"/>
          <p:cNvSpPr/>
          <p:nvPr/>
        </p:nvSpPr>
        <p:spPr>
          <a:xfrm>
            <a:off x="7726969" y="14108797"/>
            <a:ext cx="1252150" cy="7240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E925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00" dirty="0"/>
          </a:p>
        </p:txBody>
      </p:sp>
      <p:sp>
        <p:nvSpPr>
          <p:cNvPr id="53" name="Text 49"/>
          <p:cNvSpPr/>
          <p:nvPr/>
        </p:nvSpPr>
        <p:spPr>
          <a:xfrm>
            <a:off x="7726969" y="14941464"/>
            <a:ext cx="1252150" cy="506841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faculties represented</a:t>
            </a:r>
            <a:endParaRPr lang="en-US" sz="1000" dirty="0"/>
          </a:p>
        </p:txBody>
      </p:sp>
      <p:sp>
        <p:nvSpPr>
          <p:cNvPr id="54" name="Shape 50"/>
          <p:cNvSpPr/>
          <p:nvPr/>
        </p:nvSpPr>
        <p:spPr>
          <a:xfrm>
            <a:off x="9442369" y="13963985"/>
            <a:ext cx="1490655" cy="1810146"/>
          </a:xfrm>
          <a:prstGeom prst="roundRect">
            <a:avLst>
              <a:gd name="adj" fmla="val 4907"/>
            </a:avLst>
          </a:prstGeom>
          <a:solidFill>
            <a:srgbClr val="FFFFFF"/>
          </a:solidFill>
          <a:ln w="12700">
            <a:solidFill>
              <a:srgbClr val="D6DFEA"/>
            </a:solidFill>
            <a:prstDash val="solid"/>
          </a:ln>
          <a:effectLst>
            <a:outerShdw sx="100000" sy="100000" kx="0" ky="0" algn="bl" rotWithShape="0" blurRad="12700" dist="50800" dir="2700000">
              <a:srgbClr val="DCE5F0">
                <a:alpha val="12000"/>
              </a:srgbClr>
            </a:outerShdw>
          </a:effectLst>
        </p:spPr>
      </p:sp>
      <p:sp>
        <p:nvSpPr>
          <p:cNvPr id="55" name="Text 51"/>
          <p:cNvSpPr/>
          <p:nvPr/>
        </p:nvSpPr>
        <p:spPr>
          <a:xfrm>
            <a:off x="9561621" y="14108797"/>
            <a:ext cx="1252150" cy="7240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315D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71%</a:t>
            </a:r>
            <a:endParaRPr lang="en-US" sz="2000" dirty="0"/>
          </a:p>
        </p:txBody>
      </p:sp>
      <p:sp>
        <p:nvSpPr>
          <p:cNvPr id="56" name="Text 52"/>
          <p:cNvSpPr/>
          <p:nvPr/>
        </p:nvSpPr>
        <p:spPr>
          <a:xfrm>
            <a:off x="9561621" y="14941464"/>
            <a:ext cx="1252150" cy="506841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reported transition stress in week 1</a:t>
            </a:r>
            <a:endParaRPr lang="en-US" sz="1000" dirty="0"/>
          </a:p>
        </p:txBody>
      </p:sp>
      <p:graphicFrame>
        <p:nvGraphicFramePr>
          <p:cNvPr id="57" name="Chart 0" descr=""/>
          <p:cNvGraphicFramePr/>
          <p:nvPr/>
        </p:nvGraphicFramePr>
        <p:xfrm>
          <a:off x="5945063" y="15903428"/>
          <a:ext cx="1949318" cy="1810146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4"/>
          </a:graphicData>
        </a:graphic>
      </p:graphicFrame>
      <p:sp>
        <p:nvSpPr>
          <p:cNvPr id="58" name="Text 53"/>
          <p:cNvSpPr/>
          <p:nvPr/>
        </p:nvSpPr>
        <p:spPr>
          <a:xfrm>
            <a:off x="8238378" y="16032724"/>
            <a:ext cx="2407981" cy="142225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>
            <a:normAutofit/>
          </a:bodyPr>
          <a:lstStyle/>
          <a:p>
            <a:pPr indent="0" marL="0">
              <a:buNone/>
            </a:pPr>
            <a:r>
              <a:rPr lang="en-US" sz="112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branded treatment keeps charts simple and understated. Instead of over-stylizing, it uses clean labels, measured contrast, and balanced spacing to feel institutionally appropriate.</a:t>
            </a:r>
            <a:endParaRPr lang="en-US" sz="1120" dirty="0"/>
          </a:p>
        </p:txBody>
      </p:sp>
      <p:sp>
        <p:nvSpPr>
          <p:cNvPr id="59" name="Shape 54"/>
          <p:cNvSpPr/>
          <p:nvPr/>
        </p:nvSpPr>
        <p:spPr>
          <a:xfrm>
            <a:off x="11548872" y="12412431"/>
            <a:ext cx="5733288" cy="5430439"/>
          </a:xfrm>
          <a:prstGeom prst="roundRect">
            <a:avLst>
              <a:gd name="adj" fmla="val 1347"/>
            </a:avLst>
          </a:prstGeom>
          <a:solidFill>
            <a:srgbClr val="FFFFFF"/>
          </a:solidFill>
          <a:ln w="12700">
            <a:solidFill>
              <a:srgbClr val="D6DFEA"/>
            </a:solidFill>
            <a:prstDash val="solid"/>
          </a:ln>
        </p:spPr>
      </p:sp>
      <p:sp>
        <p:nvSpPr>
          <p:cNvPr id="60" name="Shape 55"/>
          <p:cNvSpPr/>
          <p:nvPr/>
        </p:nvSpPr>
        <p:spPr>
          <a:xfrm>
            <a:off x="11835536" y="12929616"/>
            <a:ext cx="103199" cy="568903"/>
          </a:xfrm>
          <a:prstGeom prst="rect">
            <a:avLst/>
          </a:prstGeom>
          <a:solidFill>
            <a:srgbClr val="C9A76B"/>
          </a:solidFill>
          <a:ln w="12700">
            <a:solidFill>
              <a:srgbClr val="C9A76B"/>
            </a:solidFill>
            <a:prstDash val="solid"/>
          </a:ln>
        </p:spPr>
      </p:sp>
      <p:sp>
        <p:nvSpPr>
          <p:cNvPr id="61" name="Text 56"/>
          <p:cNvSpPr/>
          <p:nvPr/>
        </p:nvSpPr>
        <p:spPr>
          <a:xfrm>
            <a:off x="12093534" y="12958061"/>
            <a:ext cx="4747162" cy="48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Core findings</a:t>
            </a:r>
            <a:endParaRPr lang="en-US" sz="2000" dirty="0"/>
          </a:p>
        </p:txBody>
      </p:sp>
      <p:graphicFrame>
        <p:nvGraphicFramePr>
          <p:cNvPr id="62" name="Chart 1" descr=""/>
          <p:cNvGraphicFramePr/>
          <p:nvPr/>
        </p:nvGraphicFramePr>
        <p:xfrm>
          <a:off x="12007535" y="14222578"/>
          <a:ext cx="4701296" cy="2585923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5"/>
          </a:graphicData>
        </a:graphic>
      </p:graphicFrame>
      <p:sp>
        <p:nvSpPr>
          <p:cNvPr id="63" name="Text 57"/>
          <p:cNvSpPr/>
          <p:nvPr/>
        </p:nvSpPr>
        <p:spPr>
          <a:xfrm>
            <a:off x="12007535" y="16808501"/>
            <a:ext cx="4586630" cy="775777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>
            <a:normAutofit/>
          </a:bodyPr>
          <a:lstStyle/>
          <a:p>
            <a:pPr indent="0" marL="0">
              <a:buNone/>
            </a:pPr>
            <a:r>
              <a:rPr lang="en-US" sz="107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strong institutional poster should feel polished and trustworthy. The emphasis is on readable evidence, sensible typography, and an overall look that departments would feel comfortable displaying under their brand standards.</a:t>
            </a:r>
            <a:endParaRPr lang="en-US" sz="1070" dirty="0"/>
          </a:p>
        </p:txBody>
      </p:sp>
      <p:sp>
        <p:nvSpPr>
          <p:cNvPr id="64" name="Shape 58"/>
          <p:cNvSpPr/>
          <p:nvPr/>
        </p:nvSpPr>
        <p:spPr>
          <a:xfrm>
            <a:off x="5486400" y="18618647"/>
            <a:ext cx="11795760" cy="3361700"/>
          </a:xfrm>
          <a:prstGeom prst="roundRect">
            <a:avLst>
              <a:gd name="adj" fmla="val 2176"/>
            </a:avLst>
          </a:prstGeom>
          <a:solidFill>
            <a:srgbClr val="FFFFFF"/>
          </a:solidFill>
          <a:ln w="12700">
            <a:solidFill>
              <a:srgbClr val="D6DFEA"/>
            </a:solidFill>
            <a:prstDash val="solid"/>
          </a:ln>
        </p:spPr>
      </p:sp>
      <p:sp>
        <p:nvSpPr>
          <p:cNvPr id="65" name="Shape 59"/>
          <p:cNvSpPr/>
          <p:nvPr/>
        </p:nvSpPr>
        <p:spPr>
          <a:xfrm>
            <a:off x="5840273" y="19006536"/>
            <a:ext cx="221760" cy="568903"/>
          </a:xfrm>
          <a:prstGeom prst="rect">
            <a:avLst/>
          </a:prstGeom>
          <a:solidFill>
            <a:srgbClr val="E9252A"/>
          </a:solidFill>
          <a:ln w="12700">
            <a:solidFill>
              <a:srgbClr val="E9252A"/>
            </a:solidFill>
            <a:prstDash val="solid"/>
          </a:ln>
        </p:spPr>
      </p:sp>
      <p:sp>
        <p:nvSpPr>
          <p:cNvPr id="66" name="Text 60"/>
          <p:cNvSpPr/>
          <p:nvPr/>
        </p:nvSpPr>
        <p:spPr>
          <a:xfrm>
            <a:off x="6394674" y="19034981"/>
            <a:ext cx="10200973" cy="48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Recommendation block</a:t>
            </a:r>
            <a:endParaRPr lang="en-US" sz="2000" dirty="0"/>
          </a:p>
        </p:txBody>
      </p:sp>
      <p:sp>
        <p:nvSpPr>
          <p:cNvPr id="67" name="Shape 61"/>
          <p:cNvSpPr/>
          <p:nvPr/>
        </p:nvSpPr>
        <p:spPr>
          <a:xfrm>
            <a:off x="5958230" y="20040905"/>
            <a:ext cx="2468853" cy="1292962"/>
          </a:xfrm>
          <a:prstGeom prst="roundRect">
            <a:avLst>
              <a:gd name="adj" fmla="val 5658"/>
            </a:avLst>
          </a:prstGeom>
          <a:solidFill>
            <a:srgbClr val="F1F6FD"/>
          </a:solidFill>
          <a:ln w="12700">
            <a:solidFill>
              <a:srgbClr val="D6DFEA"/>
            </a:solidFill>
            <a:prstDash val="solid"/>
          </a:ln>
        </p:spPr>
      </p:sp>
      <p:sp>
        <p:nvSpPr>
          <p:cNvPr id="68" name="Shape 62"/>
          <p:cNvSpPr/>
          <p:nvPr/>
        </p:nvSpPr>
        <p:spPr>
          <a:xfrm>
            <a:off x="6106362" y="20273638"/>
            <a:ext cx="444393" cy="362029"/>
          </a:xfrm>
          <a:prstGeom prst="ellipse">
            <a:avLst/>
          </a:prstGeom>
          <a:solidFill>
            <a:srgbClr val="FFFFFF"/>
          </a:solidFill>
          <a:ln w="12700">
            <a:solidFill>
              <a:srgbClr val="C9A76B"/>
            </a:solidFill>
            <a:prstDash val="solid"/>
          </a:ln>
        </p:spPr>
      </p:sp>
      <p:sp>
        <p:nvSpPr>
          <p:cNvPr id="69" name="Text 63"/>
          <p:cNvSpPr/>
          <p:nvPr/>
        </p:nvSpPr>
        <p:spPr>
          <a:xfrm>
            <a:off x="6192771" y="20344751"/>
            <a:ext cx="271574" cy="1551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C9A7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000" dirty="0"/>
          </a:p>
        </p:txBody>
      </p:sp>
      <p:sp>
        <p:nvSpPr>
          <p:cNvPr id="70" name="Text 64"/>
          <p:cNvSpPr/>
          <p:nvPr/>
        </p:nvSpPr>
        <p:spPr>
          <a:xfrm>
            <a:off x="6649509" y="20221919"/>
            <a:ext cx="1530689" cy="232733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0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Orient</a:t>
            </a:r>
            <a:endParaRPr lang="en-US" sz="1000" dirty="0"/>
          </a:p>
        </p:txBody>
      </p:sp>
      <p:sp>
        <p:nvSpPr>
          <p:cNvPr id="71" name="Text 65"/>
          <p:cNvSpPr/>
          <p:nvPr/>
        </p:nvSpPr>
        <p:spPr>
          <a:xfrm>
            <a:off x="6155739" y="20609808"/>
            <a:ext cx="2073836" cy="517185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0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Front-load support information before week 1 workload spikes.</a:t>
            </a:r>
            <a:endParaRPr lang="en-US" sz="900" dirty="0"/>
          </a:p>
        </p:txBody>
      </p:sp>
      <p:sp>
        <p:nvSpPr>
          <p:cNvPr id="72" name="Shape 66"/>
          <p:cNvSpPr/>
          <p:nvPr/>
        </p:nvSpPr>
        <p:spPr>
          <a:xfrm>
            <a:off x="8485684" y="20519301"/>
            <a:ext cx="208360" cy="232733"/>
          </a:xfrm>
          <a:prstGeom prst="chevron">
            <a:avLst/>
          </a:prstGeom>
          <a:solidFill>
            <a:srgbClr val="C9A76B"/>
          </a:solidFill>
          <a:ln w="12700">
            <a:solidFill>
              <a:srgbClr val="C9A76B"/>
            </a:solidFill>
            <a:prstDash val="solid"/>
          </a:ln>
        </p:spPr>
      </p:sp>
      <p:sp>
        <p:nvSpPr>
          <p:cNvPr id="73" name="Shape 67"/>
          <p:cNvSpPr/>
          <p:nvPr/>
        </p:nvSpPr>
        <p:spPr>
          <a:xfrm>
            <a:off x="8752646" y="20040905"/>
            <a:ext cx="2468853" cy="1292962"/>
          </a:xfrm>
          <a:prstGeom prst="roundRect">
            <a:avLst>
              <a:gd name="adj" fmla="val 5658"/>
            </a:avLst>
          </a:prstGeom>
          <a:solidFill>
            <a:srgbClr val="F1F6FD"/>
          </a:solidFill>
          <a:ln w="12700">
            <a:solidFill>
              <a:srgbClr val="D6DFEA"/>
            </a:solidFill>
            <a:prstDash val="solid"/>
          </a:ln>
        </p:spPr>
      </p:sp>
      <p:sp>
        <p:nvSpPr>
          <p:cNvPr id="74" name="Shape 68"/>
          <p:cNvSpPr/>
          <p:nvPr/>
        </p:nvSpPr>
        <p:spPr>
          <a:xfrm>
            <a:off x="8900777" y="20273638"/>
            <a:ext cx="444393" cy="362029"/>
          </a:xfrm>
          <a:prstGeom prst="ellipse">
            <a:avLst/>
          </a:prstGeom>
          <a:solidFill>
            <a:srgbClr val="FFFFFF"/>
          </a:solidFill>
          <a:ln w="12700">
            <a:solidFill>
              <a:srgbClr val="C9A76B"/>
            </a:solidFill>
            <a:prstDash val="solid"/>
          </a:ln>
        </p:spPr>
      </p:sp>
      <p:sp>
        <p:nvSpPr>
          <p:cNvPr id="75" name="Text 69"/>
          <p:cNvSpPr/>
          <p:nvPr/>
        </p:nvSpPr>
        <p:spPr>
          <a:xfrm>
            <a:off x="8987187" y="20344751"/>
            <a:ext cx="271574" cy="1551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C9A7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6" name="Text 70"/>
          <p:cNvSpPr/>
          <p:nvPr/>
        </p:nvSpPr>
        <p:spPr>
          <a:xfrm>
            <a:off x="9443925" y="20221919"/>
            <a:ext cx="1530689" cy="232733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0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Connect</a:t>
            </a:r>
            <a:endParaRPr lang="en-US" sz="1000" dirty="0"/>
          </a:p>
        </p:txBody>
      </p:sp>
      <p:sp>
        <p:nvSpPr>
          <p:cNvPr id="77" name="Text 71"/>
          <p:cNvSpPr/>
          <p:nvPr/>
        </p:nvSpPr>
        <p:spPr>
          <a:xfrm>
            <a:off x="8950154" y="20609808"/>
            <a:ext cx="2073836" cy="517185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0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peer micro-groups to reduce early isolation.</a:t>
            </a:r>
            <a:endParaRPr lang="en-US" sz="900" dirty="0"/>
          </a:p>
        </p:txBody>
      </p:sp>
      <p:sp>
        <p:nvSpPr>
          <p:cNvPr id="78" name="Shape 72"/>
          <p:cNvSpPr/>
          <p:nvPr/>
        </p:nvSpPr>
        <p:spPr>
          <a:xfrm>
            <a:off x="11280100" y="20519301"/>
            <a:ext cx="208360" cy="232733"/>
          </a:xfrm>
          <a:prstGeom prst="chevron">
            <a:avLst/>
          </a:prstGeom>
          <a:solidFill>
            <a:srgbClr val="C9A76B"/>
          </a:solidFill>
          <a:ln w="12700">
            <a:solidFill>
              <a:srgbClr val="C9A76B"/>
            </a:solidFill>
            <a:prstDash val="solid"/>
          </a:ln>
        </p:spPr>
      </p:sp>
      <p:sp>
        <p:nvSpPr>
          <p:cNvPr id="79" name="Shape 73"/>
          <p:cNvSpPr/>
          <p:nvPr/>
        </p:nvSpPr>
        <p:spPr>
          <a:xfrm>
            <a:off x="11547061" y="20040905"/>
            <a:ext cx="2468853" cy="1292962"/>
          </a:xfrm>
          <a:prstGeom prst="roundRect">
            <a:avLst>
              <a:gd name="adj" fmla="val 5658"/>
            </a:avLst>
          </a:prstGeom>
          <a:solidFill>
            <a:srgbClr val="F1F6FD"/>
          </a:solidFill>
          <a:ln w="12700">
            <a:solidFill>
              <a:srgbClr val="D6DFEA"/>
            </a:solidFill>
            <a:prstDash val="solid"/>
          </a:ln>
        </p:spPr>
      </p:sp>
      <p:sp>
        <p:nvSpPr>
          <p:cNvPr id="80" name="Shape 74"/>
          <p:cNvSpPr/>
          <p:nvPr/>
        </p:nvSpPr>
        <p:spPr>
          <a:xfrm>
            <a:off x="11695193" y="20273638"/>
            <a:ext cx="444393" cy="362029"/>
          </a:xfrm>
          <a:prstGeom prst="ellipse">
            <a:avLst/>
          </a:prstGeom>
          <a:solidFill>
            <a:srgbClr val="FFFFFF"/>
          </a:solidFill>
          <a:ln w="12700">
            <a:solidFill>
              <a:srgbClr val="C9A76B"/>
            </a:solidFill>
            <a:prstDash val="solid"/>
          </a:ln>
        </p:spPr>
      </p:sp>
      <p:sp>
        <p:nvSpPr>
          <p:cNvPr id="81" name="Text 75"/>
          <p:cNvSpPr/>
          <p:nvPr/>
        </p:nvSpPr>
        <p:spPr>
          <a:xfrm>
            <a:off x="11781602" y="20344751"/>
            <a:ext cx="271574" cy="1551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C9A7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2" name="Text 76"/>
          <p:cNvSpPr/>
          <p:nvPr/>
        </p:nvSpPr>
        <p:spPr>
          <a:xfrm>
            <a:off x="12238340" y="20221919"/>
            <a:ext cx="1530689" cy="232733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0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Signal</a:t>
            </a:r>
            <a:endParaRPr lang="en-US" sz="1000" dirty="0"/>
          </a:p>
        </p:txBody>
      </p:sp>
      <p:sp>
        <p:nvSpPr>
          <p:cNvPr id="83" name="Text 77"/>
          <p:cNvSpPr/>
          <p:nvPr/>
        </p:nvSpPr>
        <p:spPr>
          <a:xfrm>
            <a:off x="11744570" y="20609808"/>
            <a:ext cx="2073836" cy="517185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0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Make help-seeking pathways visible in every course shell.</a:t>
            </a:r>
            <a:endParaRPr lang="en-US" sz="900" dirty="0"/>
          </a:p>
        </p:txBody>
      </p:sp>
      <p:sp>
        <p:nvSpPr>
          <p:cNvPr id="84" name="Shape 78"/>
          <p:cNvSpPr/>
          <p:nvPr/>
        </p:nvSpPr>
        <p:spPr>
          <a:xfrm>
            <a:off x="14074515" y="20519301"/>
            <a:ext cx="208360" cy="232733"/>
          </a:xfrm>
          <a:prstGeom prst="chevron">
            <a:avLst/>
          </a:prstGeom>
          <a:solidFill>
            <a:srgbClr val="C9A76B"/>
          </a:solidFill>
          <a:ln w="12700">
            <a:solidFill>
              <a:srgbClr val="C9A76B"/>
            </a:solidFill>
            <a:prstDash val="solid"/>
          </a:ln>
        </p:spPr>
      </p:sp>
      <p:sp>
        <p:nvSpPr>
          <p:cNvPr id="85" name="Shape 79"/>
          <p:cNvSpPr/>
          <p:nvPr/>
        </p:nvSpPr>
        <p:spPr>
          <a:xfrm>
            <a:off x="14341477" y="20040905"/>
            <a:ext cx="2468853" cy="1292962"/>
          </a:xfrm>
          <a:prstGeom prst="roundRect">
            <a:avLst>
              <a:gd name="adj" fmla="val 5658"/>
            </a:avLst>
          </a:prstGeom>
          <a:solidFill>
            <a:srgbClr val="F1F6FD"/>
          </a:solidFill>
          <a:ln w="12700">
            <a:solidFill>
              <a:srgbClr val="D6DFEA"/>
            </a:solidFill>
            <a:prstDash val="solid"/>
          </a:ln>
        </p:spPr>
      </p:sp>
      <p:sp>
        <p:nvSpPr>
          <p:cNvPr id="86" name="Shape 80"/>
          <p:cNvSpPr/>
          <p:nvPr/>
        </p:nvSpPr>
        <p:spPr>
          <a:xfrm>
            <a:off x="14489608" y="20273638"/>
            <a:ext cx="444393" cy="362029"/>
          </a:xfrm>
          <a:prstGeom prst="ellipse">
            <a:avLst/>
          </a:prstGeom>
          <a:solidFill>
            <a:srgbClr val="FFFFFF"/>
          </a:solidFill>
          <a:ln w="12700">
            <a:solidFill>
              <a:srgbClr val="C9A76B"/>
            </a:solidFill>
            <a:prstDash val="solid"/>
          </a:ln>
        </p:spPr>
      </p:sp>
      <p:sp>
        <p:nvSpPr>
          <p:cNvPr id="87" name="Text 81"/>
          <p:cNvSpPr/>
          <p:nvPr/>
        </p:nvSpPr>
        <p:spPr>
          <a:xfrm>
            <a:off x="14576018" y="20344751"/>
            <a:ext cx="271574" cy="1551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C9A7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8" name="Text 82"/>
          <p:cNvSpPr/>
          <p:nvPr/>
        </p:nvSpPr>
        <p:spPr>
          <a:xfrm>
            <a:off x="15032756" y="20221919"/>
            <a:ext cx="1530689" cy="232733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0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Track</a:t>
            </a:r>
            <a:endParaRPr lang="en-US" sz="1000" dirty="0"/>
          </a:p>
        </p:txBody>
      </p:sp>
      <p:sp>
        <p:nvSpPr>
          <p:cNvPr id="89" name="Text 83"/>
          <p:cNvSpPr/>
          <p:nvPr/>
        </p:nvSpPr>
        <p:spPr>
          <a:xfrm>
            <a:off x="14538985" y="20609808"/>
            <a:ext cx="2073836" cy="517185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0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Re-check belonging and confidence at mid-semester.</a:t>
            </a:r>
            <a:endParaRPr lang="en-US" sz="900" dirty="0"/>
          </a:p>
        </p:txBody>
      </p:sp>
      <p:sp>
        <p:nvSpPr>
          <p:cNvPr id="90" name="Shape 84"/>
          <p:cNvSpPr/>
          <p:nvPr/>
        </p:nvSpPr>
        <p:spPr>
          <a:xfrm>
            <a:off x="0" y="24954159"/>
            <a:ext cx="18288000" cy="905073"/>
          </a:xfrm>
          <a:prstGeom prst="rect">
            <a:avLst/>
          </a:prstGeom>
          <a:solidFill>
            <a:srgbClr val="315D9A"/>
          </a:solidFill>
          <a:ln w="12700">
            <a:solidFill>
              <a:srgbClr val="315D9A"/>
            </a:solidFill>
            <a:prstDash val="solid"/>
          </a:ln>
        </p:spPr>
      </p:sp>
      <p:sp>
        <p:nvSpPr>
          <p:cNvPr id="91" name="Text 85"/>
          <p:cNvSpPr/>
          <p:nvPr/>
        </p:nvSpPr>
        <p:spPr>
          <a:xfrm>
            <a:off x="548640" y="25108021"/>
            <a:ext cx="8229600" cy="561145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RE4U sample poster | Brand-safe styling, typography scaling, flow cleanup</a:t>
            </a:r>
            <a:endParaRPr lang="en-US" sz="900" dirty="0"/>
          </a:p>
        </p:txBody>
      </p:sp>
      <p:sp>
        <p:nvSpPr>
          <p:cNvPr id="92" name="Text 86"/>
          <p:cNvSpPr/>
          <p:nvPr/>
        </p:nvSpPr>
        <p:spPr>
          <a:xfrm>
            <a:off x="9875520" y="25108021"/>
            <a:ext cx="7680960" cy="561145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Editable PowerPoint poster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rial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RE4U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RE4U Research Poster - University Brand A0</dc:title>
  <dc:subject>RE4U Research Poster - University Brand A0</dc:subject>
  <dc:creator>OpenAI</dc:creator>
  <cp:lastModifiedBy>OpenAI</cp:lastModifiedBy>
  <cp:revision>1</cp:revision>
  <dcterms:created xsi:type="dcterms:W3CDTF">2026-03-23T11:07:33Z</dcterms:created>
  <dcterms:modified xsi:type="dcterms:W3CDTF">2026-03-23T11:07:33Z</dcterms:modified>
</cp:coreProperties>
</file>