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868680" y="594360"/>
            <a:ext cx="1069848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3600" b="1">
                <a:solidFill>
                  <a:srgbClr val="122240"/>
                </a:solidFill>
              </a:rPr>
              <a:t>Health economic evaluation for Hepatitis C in Vietnam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868680" y="1188720"/>
            <a:ext cx="1069848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600">
                <a:solidFill>
                  <a:srgbClr val="6E6E6E"/>
                </a:solidFill>
              </a:rPr>
              <a:t>Public health viva sample — quick polish (alignment • typography • spacing)</a:t>
            </a:r>
          </a:p>
        </p:txBody>
      </p:sp>
      <p:sp>
        <p:nvSpPr>
          <p:cNvPr id="4" name="Rectangle 3"/>
          <p:cNvSpPr/>
          <p:nvPr/>
        </p:nvSpPr>
        <p:spPr>
          <a:xfrm>
            <a:off x="868680" y="1600200"/>
            <a:ext cx="10469880" cy="27432"/>
          </a:xfrm>
          <a:prstGeom prst="rect">
            <a:avLst/>
          </a:prstGeom>
          <a:solidFill>
            <a:srgbClr val="E1E1E8"/>
          </a:solidFill>
          <a:ln>
            <a:solidFill>
              <a:srgbClr val="E1E1E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ounded Rectangle 4"/>
          <p:cNvSpPr/>
          <p:nvPr/>
        </p:nvSpPr>
        <p:spPr>
          <a:xfrm>
            <a:off x="868680" y="2057400"/>
            <a:ext cx="4206240" cy="438912"/>
          </a:xfrm>
          <a:prstGeom prst="roundRect">
            <a:avLst/>
          </a:prstGeom>
          <a:solidFill>
            <a:srgbClr val="E9F5FA"/>
          </a:solidFill>
          <a:ln>
            <a:solidFill>
              <a:srgbClr val="CDE6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200" b="1">
                <a:solidFill>
                  <a:srgbClr val="235A78"/>
                </a:solidFill>
              </a:defRPr>
            </a:pPr>
            <a:r>
              <a:t>Thesis-inspired sample (Open University, 2024)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68680" y="2743200"/>
            <a:ext cx="10469880" cy="32918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>
                <a:solidFill>
                  <a:srgbClr val="232323"/>
                </a:solidFill>
              </a:defRPr>
            </a:pPr>
            <a:r>
              <a:t>Public health problem: chronic HCV causes substantial morbidity and mortality.</a:t>
            </a:r>
          </a:p>
          <a:p>
            <a:pPr>
              <a:defRPr sz="1800">
                <a:solidFill>
                  <a:srgbClr val="232323"/>
                </a:solidFill>
              </a:defRPr>
            </a:pPr>
            <a:r>
              <a:t>Policy decision: how to allocate resources for testing and Direct-Acting Antivirals (DAAs).</a:t>
            </a:r>
          </a:p>
          <a:p>
            <a:pPr>
              <a:defRPr sz="1800">
                <a:solidFill>
                  <a:srgbClr val="232323"/>
                </a:solidFill>
              </a:defRPr>
            </a:pPr>
            <a:r>
              <a:t>Approach: decision-analytic modelling to compare strategies and estimate cost-effectiveness.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6510528"/>
            <a:ext cx="12191695" cy="347472"/>
          </a:xfrm>
          <a:prstGeom prst="rect">
            <a:avLst/>
          </a:prstGeom>
          <a:solidFill>
            <a:srgbClr val="F5F6F8"/>
          </a:solidFill>
          <a:ln>
            <a:solidFill>
              <a:srgbClr val="F5F6F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868680" y="6565392"/>
            <a:ext cx="987552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000">
                <a:solidFill>
                  <a:srgbClr val="6E6E6E"/>
                </a:solidFill>
              </a:defRPr>
            </a:pPr>
            <a:r>
              <a:t>Viva PPT – Quick Polish sample (Public Health | Minimal)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1064240" y="6565392"/>
            <a:ext cx="27432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 sz="1000">
                <a:solidFill>
                  <a:srgbClr val="6E6E6E"/>
                </a:solidFill>
              </a:defRPr>
            </a:pPr>
            <a:r>
              <a:t>1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868680" y="594360"/>
            <a:ext cx="1069848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3600" b="1">
                <a:solidFill>
                  <a:srgbClr val="122240"/>
                </a:solidFill>
              </a:rPr>
              <a:t>Background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868680" y="1188720"/>
            <a:ext cx="1069848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600">
                <a:solidFill>
                  <a:srgbClr val="6E6E6E"/>
                </a:solidFill>
              </a:rPr>
              <a:t>Why HCV elimination planning needs economics</a:t>
            </a:r>
          </a:p>
        </p:txBody>
      </p:sp>
      <p:sp>
        <p:nvSpPr>
          <p:cNvPr id="4" name="Rectangle 3"/>
          <p:cNvSpPr/>
          <p:nvPr/>
        </p:nvSpPr>
        <p:spPr>
          <a:xfrm>
            <a:off x="868680" y="1600200"/>
            <a:ext cx="10469880" cy="27432"/>
          </a:xfrm>
          <a:prstGeom prst="rect">
            <a:avLst/>
          </a:prstGeom>
          <a:solidFill>
            <a:srgbClr val="E1E1E8"/>
          </a:solidFill>
          <a:ln>
            <a:solidFill>
              <a:srgbClr val="E1E1E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ounded Rectangle 4"/>
          <p:cNvSpPr/>
          <p:nvPr/>
        </p:nvSpPr>
        <p:spPr>
          <a:xfrm>
            <a:off x="868680" y="1874519"/>
            <a:ext cx="5166360" cy="2148840"/>
          </a:xfrm>
          <a:prstGeom prst="roundRect">
            <a:avLst/>
          </a:prstGeom>
          <a:solidFill>
            <a:srgbClr val="F8F9FC"/>
          </a:solidFill>
          <a:ln>
            <a:solidFill>
              <a:srgbClr val="E1E1E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600" b="1">
                <a:solidFill>
                  <a:srgbClr val="122240"/>
                </a:solidFill>
              </a:defRPr>
            </a:pPr>
            <a:r>
              <a:t>Public health context</a:t>
            </a:r>
          </a:p>
          <a:p>
            <a:pPr>
              <a:defRPr sz="1300">
                <a:solidFill>
                  <a:srgbClr val="232323"/>
                </a:solidFill>
              </a:defRPr>
            </a:pPr>
            <a:r>
              <a:t>HCV is chronic and often undiagnosed until advanced disease.</a:t>
            </a:r>
          </a:p>
          <a:p>
            <a:pPr>
              <a:defRPr sz="1300">
                <a:solidFill>
                  <a:srgbClr val="232323"/>
                </a:solidFill>
              </a:defRPr>
            </a:pPr>
            <a:r>
              <a:t>DAA therapy can achieve high cure rates; access depends on cost and delivery.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868680" y="4160520"/>
            <a:ext cx="5166360" cy="2148840"/>
          </a:xfrm>
          <a:prstGeom prst="roundRect">
            <a:avLst/>
          </a:prstGeom>
          <a:solidFill>
            <a:srgbClr val="F8F9FC"/>
          </a:solidFill>
          <a:ln>
            <a:solidFill>
              <a:srgbClr val="E1E1E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600" b="1">
                <a:solidFill>
                  <a:srgbClr val="122240"/>
                </a:solidFill>
              </a:defRPr>
            </a:pPr>
            <a:r>
              <a:t>Decision need</a:t>
            </a:r>
          </a:p>
          <a:p>
            <a:pPr>
              <a:defRPr sz="1300">
                <a:solidFill>
                  <a:srgbClr val="232323"/>
                </a:solidFill>
              </a:defRPr>
            </a:pPr>
            <a:r>
              <a:t>Which testing + treatment pathway gives best value?</a:t>
            </a:r>
          </a:p>
          <a:p>
            <a:pPr>
              <a:defRPr sz="1300">
                <a:solidFill>
                  <a:srgbClr val="232323"/>
                </a:solidFill>
              </a:defRPr>
            </a:pPr>
            <a:r>
              <a:t>How sensitive are results to drug price and uptake?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6309360" y="1874519"/>
            <a:ext cx="5029200" cy="4434840"/>
          </a:xfrm>
          <a:prstGeom prst="roundRect">
            <a:avLst/>
          </a:prstGeom>
          <a:solidFill>
            <a:srgbClr val="F8F9FC"/>
          </a:solidFill>
          <a:ln>
            <a:solidFill>
              <a:srgbClr val="E1E1E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600" b="1">
                <a:solidFill>
                  <a:srgbClr val="3C8CB4"/>
                </a:solidFill>
              </a:defRPr>
            </a:pPr>
            <a:r>
              <a:t>What this deck shows</a:t>
            </a:r>
          </a:p>
          <a:p>
            <a:pPr>
              <a:defRPr sz="1300">
                <a:solidFill>
                  <a:srgbClr val="232323"/>
                </a:solidFill>
              </a:defRPr>
            </a:pPr>
            <a:r>
              <a:t>A minimal, committee-friendly flow:</a:t>
            </a:r>
          </a:p>
          <a:p>
            <a:pPr>
              <a:defRPr sz="1300">
                <a:solidFill>
                  <a:srgbClr val="232323"/>
                </a:solidFill>
              </a:defRPr>
            </a:pPr>
            <a:r>
              <a:t>Problem → Aim → Model → Inputs → Results → Implications</a:t>
            </a:r>
          </a:p>
        </p:txBody>
      </p:sp>
      <p:sp>
        <p:nvSpPr>
          <p:cNvPr id="8" name="Rectangle 7"/>
          <p:cNvSpPr/>
          <p:nvPr/>
        </p:nvSpPr>
        <p:spPr>
          <a:xfrm>
            <a:off x="0" y="6510528"/>
            <a:ext cx="12191695" cy="347472"/>
          </a:xfrm>
          <a:prstGeom prst="rect">
            <a:avLst/>
          </a:prstGeom>
          <a:solidFill>
            <a:srgbClr val="F5F6F8"/>
          </a:solidFill>
          <a:ln>
            <a:solidFill>
              <a:srgbClr val="F5F6F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868680" y="6565392"/>
            <a:ext cx="987552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000">
                <a:solidFill>
                  <a:srgbClr val="6E6E6E"/>
                </a:solidFill>
              </a:defRPr>
            </a:pPr>
            <a:r>
              <a:t>Cleaned layout: consistent cards, spacing and reading order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1064240" y="6565392"/>
            <a:ext cx="27432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 sz="1000">
                <a:solidFill>
                  <a:srgbClr val="6E6E6E"/>
                </a:solidFill>
              </a:defRPr>
            </a:pPr>
            <a:r>
              <a:t>2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868680" y="594360"/>
            <a:ext cx="1069848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3600" b="1">
                <a:solidFill>
                  <a:srgbClr val="122240"/>
                </a:solidFill>
              </a:rPr>
              <a:t>Aim &amp; objectives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868680" y="1188720"/>
            <a:ext cx="1069848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600">
                <a:solidFill>
                  <a:srgbClr val="6E6E6E"/>
                </a:solidFill>
              </a:rPr>
              <a:t>What the study set out to answer</a:t>
            </a:r>
          </a:p>
        </p:txBody>
      </p:sp>
      <p:sp>
        <p:nvSpPr>
          <p:cNvPr id="4" name="Rectangle 3"/>
          <p:cNvSpPr/>
          <p:nvPr/>
        </p:nvSpPr>
        <p:spPr>
          <a:xfrm>
            <a:off x="868680" y="1600200"/>
            <a:ext cx="10469880" cy="27432"/>
          </a:xfrm>
          <a:prstGeom prst="rect">
            <a:avLst/>
          </a:prstGeom>
          <a:solidFill>
            <a:srgbClr val="E1E1E8"/>
          </a:solidFill>
          <a:ln>
            <a:solidFill>
              <a:srgbClr val="E1E1E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ounded Rectangle 4"/>
          <p:cNvSpPr/>
          <p:nvPr/>
        </p:nvSpPr>
        <p:spPr>
          <a:xfrm>
            <a:off x="868680" y="1874519"/>
            <a:ext cx="10469880" cy="1325880"/>
          </a:xfrm>
          <a:prstGeom prst="roundRect">
            <a:avLst/>
          </a:prstGeom>
          <a:solidFill>
            <a:srgbClr val="F8F9FC"/>
          </a:solidFill>
          <a:ln>
            <a:solidFill>
              <a:srgbClr val="E1E1E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600" b="1">
                <a:solidFill>
                  <a:srgbClr val="122240"/>
                </a:solidFill>
              </a:defRPr>
            </a:pPr>
            <a:r>
              <a:t>Aim</a:t>
            </a:r>
          </a:p>
          <a:p>
            <a:pPr>
              <a:defRPr sz="1300">
                <a:solidFill>
                  <a:srgbClr val="232323"/>
                </a:solidFill>
              </a:defRPr>
            </a:pPr>
            <a:r>
              <a:t>Evaluate the cost-effectiveness of hepatitis C testing and DAA treatment strategies in Vietnam.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868680" y="3520440"/>
            <a:ext cx="5166360" cy="2697480"/>
          </a:xfrm>
          <a:prstGeom prst="roundRect">
            <a:avLst/>
          </a:prstGeom>
          <a:solidFill>
            <a:srgbClr val="F8F9FC"/>
          </a:solidFill>
          <a:ln>
            <a:solidFill>
              <a:srgbClr val="E1E1E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600" b="1">
                <a:solidFill>
                  <a:srgbClr val="122240"/>
                </a:solidFill>
              </a:defRPr>
            </a:pPr>
            <a:r>
              <a:t>Objectives</a:t>
            </a:r>
          </a:p>
          <a:p>
            <a:pPr>
              <a:defRPr sz="1300">
                <a:solidFill>
                  <a:srgbClr val="232323"/>
                </a:solidFill>
              </a:defRPr>
            </a:pPr>
            <a:r>
              <a:t>Compare candidate strategies (testing + treatment).</a:t>
            </a:r>
          </a:p>
          <a:p>
            <a:pPr>
              <a:defRPr sz="1300">
                <a:solidFill>
                  <a:srgbClr val="232323"/>
                </a:solidFill>
              </a:defRPr>
            </a:pPr>
            <a:r>
              <a:t>Estimate costs and health outcomes (e.g., QALYs).</a:t>
            </a:r>
          </a:p>
          <a:p>
            <a:pPr>
              <a:defRPr sz="1300">
                <a:solidFill>
                  <a:srgbClr val="232323"/>
                </a:solidFill>
              </a:defRPr>
            </a:pPr>
            <a:r>
              <a:t>Assess uncertainty (scenario + sensitivity analyses).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6309360" y="3520440"/>
            <a:ext cx="5029200" cy="2697480"/>
          </a:xfrm>
          <a:prstGeom prst="roundRect">
            <a:avLst/>
          </a:prstGeom>
          <a:solidFill>
            <a:srgbClr val="F8F9FC"/>
          </a:solidFill>
          <a:ln>
            <a:solidFill>
              <a:srgbClr val="E1E1E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600" b="1">
                <a:solidFill>
                  <a:srgbClr val="3C8CB4"/>
                </a:solidFill>
              </a:defRPr>
            </a:pPr>
            <a:r>
              <a:t>Outputs</a:t>
            </a:r>
          </a:p>
          <a:p>
            <a:pPr>
              <a:defRPr sz="1300">
                <a:solidFill>
                  <a:srgbClr val="232323"/>
                </a:solidFill>
              </a:defRPr>
            </a:pPr>
            <a:r>
              <a:t>ICERs and cost-effectiveness plane</a:t>
            </a:r>
          </a:p>
          <a:p>
            <a:pPr>
              <a:defRPr sz="1300">
                <a:solidFill>
                  <a:srgbClr val="232323"/>
                </a:solidFill>
              </a:defRPr>
            </a:pPr>
            <a:r>
              <a:t>Sensitivity analysis (key drivers)</a:t>
            </a:r>
          </a:p>
          <a:p>
            <a:pPr>
              <a:defRPr sz="1300">
                <a:solidFill>
                  <a:srgbClr val="232323"/>
                </a:solidFill>
              </a:defRPr>
            </a:pPr>
            <a:r>
              <a:t>Policy-relevant implications</a:t>
            </a:r>
          </a:p>
        </p:txBody>
      </p:sp>
      <p:sp>
        <p:nvSpPr>
          <p:cNvPr id="8" name="Rectangle 7"/>
          <p:cNvSpPr/>
          <p:nvPr/>
        </p:nvSpPr>
        <p:spPr>
          <a:xfrm>
            <a:off x="0" y="6510528"/>
            <a:ext cx="12191695" cy="347472"/>
          </a:xfrm>
          <a:prstGeom prst="rect">
            <a:avLst/>
          </a:prstGeom>
          <a:solidFill>
            <a:srgbClr val="F5F6F8"/>
          </a:solidFill>
          <a:ln>
            <a:solidFill>
              <a:srgbClr val="F5F6F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868680" y="6565392"/>
            <a:ext cx="987552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000">
                <a:solidFill>
                  <a:srgbClr val="6E6E6E"/>
                </a:solidFill>
              </a:defRPr>
            </a:pPr>
            <a:r>
              <a:t>Quick polish: clear hierarchy and minimal wording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1064240" y="6565392"/>
            <a:ext cx="27432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 sz="1000">
                <a:solidFill>
                  <a:srgbClr val="6E6E6E"/>
                </a:solidFill>
              </a:defRPr>
            </a:pPr>
            <a:r>
              <a:t>3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868680" y="594360"/>
            <a:ext cx="1069848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3600" b="1">
                <a:solidFill>
                  <a:srgbClr val="122240"/>
                </a:solidFill>
              </a:rPr>
              <a:t>Study design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868680" y="1188720"/>
            <a:ext cx="1069848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600">
                <a:solidFill>
                  <a:srgbClr val="6E6E6E"/>
                </a:solidFill>
              </a:rPr>
              <a:t>Decision-analytic model comparing strategies (schematic)</a:t>
            </a:r>
          </a:p>
        </p:txBody>
      </p:sp>
      <p:sp>
        <p:nvSpPr>
          <p:cNvPr id="4" name="Rectangle 3"/>
          <p:cNvSpPr/>
          <p:nvPr/>
        </p:nvSpPr>
        <p:spPr>
          <a:xfrm>
            <a:off x="868680" y="1600200"/>
            <a:ext cx="10469880" cy="27432"/>
          </a:xfrm>
          <a:prstGeom prst="rect">
            <a:avLst/>
          </a:prstGeom>
          <a:solidFill>
            <a:srgbClr val="E1E1E8"/>
          </a:solidFill>
          <a:ln>
            <a:solidFill>
              <a:srgbClr val="E1E1E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ounded Rectangle 4"/>
          <p:cNvSpPr/>
          <p:nvPr/>
        </p:nvSpPr>
        <p:spPr>
          <a:xfrm>
            <a:off x="868680" y="1874519"/>
            <a:ext cx="10469880" cy="2148840"/>
          </a:xfrm>
          <a:prstGeom prst="roundRect">
            <a:avLst/>
          </a:prstGeom>
          <a:solidFill>
            <a:srgbClr val="F8F9FC"/>
          </a:solidFill>
          <a:ln>
            <a:solidFill>
              <a:srgbClr val="E1E1E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ounded Rectangle 5"/>
          <p:cNvSpPr/>
          <p:nvPr/>
        </p:nvSpPr>
        <p:spPr>
          <a:xfrm>
            <a:off x="1143000" y="2377440"/>
            <a:ext cx="1920240" cy="777240"/>
          </a:xfrm>
          <a:prstGeom prst="roundRect">
            <a:avLst/>
          </a:prstGeom>
          <a:solidFill>
            <a:srgbClr val="FFFFFF"/>
          </a:solidFill>
          <a:ln>
            <a:solidFill>
              <a:srgbClr val="E1E1E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400" b="1">
                <a:solidFill>
                  <a:srgbClr val="122240"/>
                </a:solidFill>
              </a:defRPr>
            </a:pPr>
            <a:r>
              <a:t>Population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3794760" y="2377440"/>
            <a:ext cx="1920240" cy="777240"/>
          </a:xfrm>
          <a:prstGeom prst="roundRect">
            <a:avLst/>
          </a:prstGeom>
          <a:solidFill>
            <a:srgbClr val="FFFFFF"/>
          </a:solidFill>
          <a:ln>
            <a:solidFill>
              <a:srgbClr val="E1E1E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400" b="1">
                <a:solidFill>
                  <a:srgbClr val="122240"/>
                </a:solidFill>
              </a:defRPr>
            </a:pPr>
            <a:r>
              <a:t>Testing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6446520" y="2377440"/>
            <a:ext cx="1920240" cy="777240"/>
          </a:xfrm>
          <a:prstGeom prst="roundRect">
            <a:avLst/>
          </a:prstGeom>
          <a:solidFill>
            <a:srgbClr val="FFFFFF"/>
          </a:solidFill>
          <a:ln>
            <a:solidFill>
              <a:srgbClr val="E1E1E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400" b="1">
                <a:solidFill>
                  <a:srgbClr val="122240"/>
                </a:solidFill>
              </a:defRPr>
            </a:pPr>
            <a:r>
              <a:t>Treatment (DAA)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9098280" y="2377440"/>
            <a:ext cx="1920240" cy="777240"/>
          </a:xfrm>
          <a:prstGeom prst="roundRect">
            <a:avLst/>
          </a:prstGeom>
          <a:solidFill>
            <a:srgbClr val="FFFFFF"/>
          </a:solidFill>
          <a:ln>
            <a:solidFill>
              <a:srgbClr val="E1E1E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400" b="1">
                <a:solidFill>
                  <a:srgbClr val="122240"/>
                </a:solidFill>
              </a:defRPr>
            </a:pPr>
            <a:r>
              <a:t>Outcomes</a:t>
            </a:r>
          </a:p>
        </p:txBody>
      </p:sp>
      <p:sp>
        <p:nvSpPr>
          <p:cNvPr id="10" name="Right Arrow 9"/>
          <p:cNvSpPr/>
          <p:nvPr/>
        </p:nvSpPr>
        <p:spPr>
          <a:xfrm>
            <a:off x="3154680" y="2606040"/>
            <a:ext cx="502920" cy="320040"/>
          </a:xfrm>
          <a:prstGeom prst="rightArrow">
            <a:avLst/>
          </a:prstGeom>
          <a:solidFill>
            <a:srgbClr val="CDE6F0"/>
          </a:solidFill>
          <a:ln>
            <a:solidFill>
              <a:srgbClr val="CDE6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ight Arrow 10"/>
          <p:cNvSpPr/>
          <p:nvPr/>
        </p:nvSpPr>
        <p:spPr>
          <a:xfrm>
            <a:off x="5806440" y="2606040"/>
            <a:ext cx="502920" cy="320040"/>
          </a:xfrm>
          <a:prstGeom prst="rightArrow">
            <a:avLst/>
          </a:prstGeom>
          <a:solidFill>
            <a:srgbClr val="CDE6F0"/>
          </a:solidFill>
          <a:ln>
            <a:solidFill>
              <a:srgbClr val="CDE6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ight Arrow 11"/>
          <p:cNvSpPr/>
          <p:nvPr/>
        </p:nvSpPr>
        <p:spPr>
          <a:xfrm>
            <a:off x="8458200" y="2606040"/>
            <a:ext cx="502920" cy="320040"/>
          </a:xfrm>
          <a:prstGeom prst="rightArrow">
            <a:avLst/>
          </a:prstGeom>
          <a:solidFill>
            <a:srgbClr val="CDE6F0"/>
          </a:solidFill>
          <a:ln>
            <a:solidFill>
              <a:srgbClr val="CDE6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Rounded Rectangle 12"/>
          <p:cNvSpPr/>
          <p:nvPr/>
        </p:nvSpPr>
        <p:spPr>
          <a:xfrm>
            <a:off x="868680" y="4251960"/>
            <a:ext cx="5166360" cy="1874519"/>
          </a:xfrm>
          <a:prstGeom prst="roundRect">
            <a:avLst/>
          </a:prstGeom>
          <a:solidFill>
            <a:srgbClr val="F8F9FC"/>
          </a:solidFill>
          <a:ln>
            <a:solidFill>
              <a:srgbClr val="E1E1E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600" b="1">
                <a:solidFill>
                  <a:srgbClr val="122240"/>
                </a:solidFill>
              </a:defRPr>
            </a:pPr>
            <a:r>
              <a:t>Perspective &amp; horizon (example)</a:t>
            </a:r>
          </a:p>
          <a:p>
            <a:pPr>
              <a:defRPr sz="1300">
                <a:solidFill>
                  <a:srgbClr val="232323"/>
                </a:solidFill>
              </a:defRPr>
            </a:pPr>
            <a:r>
              <a:t>Health system / payer perspective</a:t>
            </a:r>
          </a:p>
          <a:p>
            <a:pPr>
              <a:defRPr sz="1300">
                <a:solidFill>
                  <a:srgbClr val="232323"/>
                </a:solidFill>
              </a:defRPr>
            </a:pPr>
            <a:r>
              <a:t>Lifetime horizon; discounting applied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6309360" y="4251960"/>
            <a:ext cx="5029200" cy="1874519"/>
          </a:xfrm>
          <a:prstGeom prst="roundRect">
            <a:avLst/>
          </a:prstGeom>
          <a:solidFill>
            <a:srgbClr val="F8F9FC"/>
          </a:solidFill>
          <a:ln>
            <a:solidFill>
              <a:srgbClr val="E1E1E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600" b="1">
                <a:solidFill>
                  <a:srgbClr val="3C8CB4"/>
                </a:solidFill>
              </a:defRPr>
            </a:pPr>
            <a:r>
              <a:t>Comparators (example)</a:t>
            </a:r>
          </a:p>
          <a:p>
            <a:pPr>
              <a:defRPr sz="1300">
                <a:solidFill>
                  <a:srgbClr val="232323"/>
                </a:solidFill>
              </a:defRPr>
            </a:pPr>
            <a:r>
              <a:t>Status quo vs scaled testing</a:t>
            </a:r>
          </a:p>
          <a:p>
            <a:pPr>
              <a:defRPr sz="1300">
                <a:solidFill>
                  <a:srgbClr val="232323"/>
                </a:solidFill>
              </a:defRPr>
            </a:pPr>
            <a:r>
              <a:t>Targeted vs broader access models</a:t>
            </a:r>
          </a:p>
        </p:txBody>
      </p:sp>
      <p:sp>
        <p:nvSpPr>
          <p:cNvPr id="15" name="Rectangle 14"/>
          <p:cNvSpPr/>
          <p:nvPr/>
        </p:nvSpPr>
        <p:spPr>
          <a:xfrm>
            <a:off x="0" y="6510528"/>
            <a:ext cx="12191695" cy="347472"/>
          </a:xfrm>
          <a:prstGeom prst="rect">
            <a:avLst/>
          </a:prstGeom>
          <a:solidFill>
            <a:srgbClr val="F5F6F8"/>
          </a:solidFill>
          <a:ln>
            <a:solidFill>
              <a:srgbClr val="F5F6F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868680" y="6565392"/>
            <a:ext cx="987552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000">
                <a:solidFill>
                  <a:srgbClr val="6E6E6E"/>
                </a:solidFill>
              </a:defRPr>
            </a:pPr>
            <a:r>
              <a:t>Quick polish: simple visual flow + minimal supporting text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1064240" y="6565392"/>
            <a:ext cx="27432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 sz="1000">
                <a:solidFill>
                  <a:srgbClr val="6E6E6E"/>
                </a:solidFill>
              </a:defRPr>
            </a:pPr>
            <a:r>
              <a:t>4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868680" y="594360"/>
            <a:ext cx="1069848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3600" b="1">
                <a:solidFill>
                  <a:srgbClr val="122240"/>
                </a:solidFill>
              </a:rPr>
              <a:t>Key inputs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868680" y="1188720"/>
            <a:ext cx="1069848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600">
                <a:solidFill>
                  <a:srgbClr val="6E6E6E"/>
                </a:solidFill>
              </a:rPr>
              <a:t>How the model is parameterised (clean table)</a:t>
            </a:r>
          </a:p>
        </p:txBody>
      </p:sp>
      <p:sp>
        <p:nvSpPr>
          <p:cNvPr id="4" name="Rectangle 3"/>
          <p:cNvSpPr/>
          <p:nvPr/>
        </p:nvSpPr>
        <p:spPr>
          <a:xfrm>
            <a:off x="868680" y="1600200"/>
            <a:ext cx="10469880" cy="27432"/>
          </a:xfrm>
          <a:prstGeom prst="rect">
            <a:avLst/>
          </a:prstGeom>
          <a:solidFill>
            <a:srgbClr val="E1E1E8"/>
          </a:solidFill>
          <a:ln>
            <a:solidFill>
              <a:srgbClr val="E1E1E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ounded Rectangle 4"/>
          <p:cNvSpPr/>
          <p:nvPr/>
        </p:nvSpPr>
        <p:spPr>
          <a:xfrm>
            <a:off x="868680" y="1874519"/>
            <a:ext cx="10469880" cy="4251960"/>
          </a:xfrm>
          <a:prstGeom prst="roundRect">
            <a:avLst/>
          </a:prstGeom>
          <a:solidFill>
            <a:srgbClr val="F8F9FC"/>
          </a:solidFill>
          <a:ln>
            <a:solidFill>
              <a:srgbClr val="E1E1E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1143000" y="2331720"/>
          <a:ext cx="9921240" cy="3520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07080"/>
                <a:gridCol w="3307080"/>
                <a:gridCol w="3307080"/>
              </a:tblGrid>
              <a:tr h="586740">
                <a:tc>
                  <a:txBody>
                    <a:bodyPr/>
                    <a:lstStyle/>
                    <a:p>
                      <a:r>
                        <a:rPr b="1" sz="1200">
                          <a:solidFill>
                            <a:srgbClr val="FFFFFF"/>
                          </a:solidFill>
                        </a:rPr>
                        <a:t>Parameter group</a:t>
                      </a:r>
                    </a:p>
                  </a:txBody>
                  <a:tcPr>
                    <a:solidFill>
                      <a:srgbClr val="12224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b="1" sz="1200">
                          <a:solidFill>
                            <a:srgbClr val="FFFFFF"/>
                          </a:solidFill>
                        </a:rPr>
                        <a:t>Examples</a:t>
                      </a:r>
                    </a:p>
                  </a:txBody>
                  <a:tcPr>
                    <a:solidFill>
                      <a:srgbClr val="12224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b="1" sz="1200">
                          <a:solidFill>
                            <a:srgbClr val="FFFFFF"/>
                          </a:solidFill>
                        </a:rPr>
                        <a:t>Source type</a:t>
                      </a:r>
                    </a:p>
                  </a:txBody>
                  <a:tcPr>
                    <a:solidFill>
                      <a:srgbClr val="122240"/>
                    </a:solidFill>
                  </a:tcPr>
                </a:tc>
              </a:tr>
              <a:tr h="586740">
                <a:tc>
                  <a:txBody>
                    <a:bodyPr/>
                    <a:lstStyle/>
                    <a:p>
                      <a:pPr>
                        <a:defRPr sz="1200">
                          <a:solidFill>
                            <a:srgbClr val="232323"/>
                          </a:solidFill>
                        </a:defRPr>
                      </a:pPr>
                      <a:r>
                        <a:t>Epidemiology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200">
                          <a:solidFill>
                            <a:srgbClr val="232323"/>
                          </a:solidFill>
                        </a:defRPr>
                      </a:pPr>
                      <a:r>
                        <a:t>Prevalence, diagnosis rate, progression risks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200">
                          <a:solidFill>
                            <a:srgbClr val="232323"/>
                          </a:solidFill>
                        </a:defRPr>
                      </a:pPr>
                      <a:r>
                        <a:t>Literature / local estimates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586740">
                <a:tc>
                  <a:txBody>
                    <a:bodyPr/>
                    <a:lstStyle/>
                    <a:p>
                      <a:pPr>
                        <a:defRPr sz="1200">
                          <a:solidFill>
                            <a:srgbClr val="232323"/>
                          </a:solidFill>
                        </a:defRPr>
                      </a:pPr>
                      <a:r>
                        <a:t>Costs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200">
                          <a:solidFill>
                            <a:srgbClr val="232323"/>
                          </a:solidFill>
                        </a:defRPr>
                      </a:pPr>
                      <a:r>
                        <a:t>Testing, clinic visits, DAA regimen costs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200">
                          <a:solidFill>
                            <a:srgbClr val="232323"/>
                          </a:solidFill>
                        </a:defRPr>
                      </a:pPr>
                      <a:r>
                        <a:t>Price lists / program data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586740">
                <a:tc>
                  <a:txBody>
                    <a:bodyPr/>
                    <a:lstStyle/>
                    <a:p>
                      <a:pPr>
                        <a:defRPr sz="1200">
                          <a:solidFill>
                            <a:srgbClr val="232323"/>
                          </a:solidFill>
                        </a:defRPr>
                      </a:pPr>
                      <a:r>
                        <a:t>Effectiveness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200">
                          <a:solidFill>
                            <a:srgbClr val="232323"/>
                          </a:solidFill>
                        </a:defRPr>
                      </a:pPr>
                      <a:r>
                        <a:t>SVR (cure) rate, adverse events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200">
                          <a:solidFill>
                            <a:srgbClr val="232323"/>
                          </a:solidFill>
                        </a:defRPr>
                      </a:pPr>
                      <a:r>
                        <a:t>Trials / real-world data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586740">
                <a:tc>
                  <a:txBody>
                    <a:bodyPr/>
                    <a:lstStyle/>
                    <a:p>
                      <a:pPr>
                        <a:defRPr sz="1200">
                          <a:solidFill>
                            <a:srgbClr val="232323"/>
                          </a:solidFill>
                        </a:defRPr>
                      </a:pPr>
                      <a:r>
                        <a:t>Utilities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200">
                          <a:solidFill>
                            <a:srgbClr val="232323"/>
                          </a:solidFill>
                        </a:defRPr>
                      </a:pPr>
                      <a:r>
                        <a:t>Health-state utilities (QALYs)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200">
                          <a:solidFill>
                            <a:srgbClr val="232323"/>
                          </a:solidFill>
                        </a:defRPr>
                      </a:pPr>
                      <a:r>
                        <a:t>Published studies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586740">
                <a:tc>
                  <a:txBody>
                    <a:bodyPr/>
                    <a:lstStyle/>
                    <a:p>
                      <a:pPr>
                        <a:defRPr sz="1200">
                          <a:solidFill>
                            <a:srgbClr val="232323"/>
                          </a:solidFill>
                        </a:defRPr>
                      </a:pPr>
                      <a:r>
                        <a:t>Program delivery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200">
                          <a:solidFill>
                            <a:srgbClr val="232323"/>
                          </a:solidFill>
                        </a:defRPr>
                      </a:pPr>
                      <a:r>
                        <a:t>Uptake, adherence, linkage to care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200">
                          <a:solidFill>
                            <a:srgbClr val="232323"/>
                          </a:solidFill>
                        </a:defRPr>
                      </a:pPr>
                      <a:r>
                        <a:t>Program scenarios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868680" y="6263640"/>
            <a:ext cx="1046988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200">
                <a:solidFill>
                  <a:srgbClr val="6E6E6E"/>
                </a:solidFill>
              </a:defRPr>
            </a:pPr>
            <a:r>
              <a:t>Table redesigned for quick scan: consistent spacing, short phrases, stable column widths.</a:t>
            </a:r>
          </a:p>
        </p:txBody>
      </p:sp>
      <p:sp>
        <p:nvSpPr>
          <p:cNvPr id="8" name="Rectangle 7"/>
          <p:cNvSpPr/>
          <p:nvPr/>
        </p:nvSpPr>
        <p:spPr>
          <a:xfrm>
            <a:off x="0" y="6510528"/>
            <a:ext cx="12191695" cy="347472"/>
          </a:xfrm>
          <a:prstGeom prst="rect">
            <a:avLst/>
          </a:prstGeom>
          <a:solidFill>
            <a:srgbClr val="F5F6F8"/>
          </a:solidFill>
          <a:ln>
            <a:solidFill>
              <a:srgbClr val="F5F6F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868680" y="6565392"/>
            <a:ext cx="987552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000">
                <a:solidFill>
                  <a:srgbClr val="6E6E6E"/>
                </a:solidFill>
              </a:defRPr>
            </a:pPr>
            <a:r>
              <a:t>Quick polish: table redesign + alignment consistency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1064240" y="6565392"/>
            <a:ext cx="27432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 sz="1000">
                <a:solidFill>
                  <a:srgbClr val="6E6E6E"/>
                </a:solidFill>
              </a:defRPr>
            </a:pPr>
            <a:r>
              <a:t>5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868680" y="594360"/>
            <a:ext cx="1069848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3600" b="1">
                <a:solidFill>
                  <a:srgbClr val="122240"/>
                </a:solidFill>
              </a:rPr>
              <a:t>Key results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868680" y="1188720"/>
            <a:ext cx="1069848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600">
                <a:solidFill>
                  <a:srgbClr val="6E6E6E"/>
                </a:solidFill>
              </a:rPr>
              <a:t>Value-for-money patterns and uncertainty (illustrative visuals)</a:t>
            </a:r>
          </a:p>
        </p:txBody>
      </p:sp>
      <p:sp>
        <p:nvSpPr>
          <p:cNvPr id="4" name="Rectangle 3"/>
          <p:cNvSpPr/>
          <p:nvPr/>
        </p:nvSpPr>
        <p:spPr>
          <a:xfrm>
            <a:off x="868680" y="1600200"/>
            <a:ext cx="10469880" cy="27432"/>
          </a:xfrm>
          <a:prstGeom prst="rect">
            <a:avLst/>
          </a:prstGeom>
          <a:solidFill>
            <a:srgbClr val="E1E1E8"/>
          </a:solidFill>
          <a:ln>
            <a:solidFill>
              <a:srgbClr val="E1E1E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ounded Rectangle 4"/>
          <p:cNvSpPr/>
          <p:nvPr/>
        </p:nvSpPr>
        <p:spPr>
          <a:xfrm>
            <a:off x="868680" y="1874519"/>
            <a:ext cx="5166360" cy="4251960"/>
          </a:xfrm>
          <a:prstGeom prst="roundRect">
            <a:avLst/>
          </a:prstGeom>
          <a:solidFill>
            <a:srgbClr val="F8F9FC"/>
          </a:solidFill>
          <a:ln>
            <a:solidFill>
              <a:srgbClr val="E1E1E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600" b="1">
                <a:solidFill>
                  <a:srgbClr val="122240"/>
                </a:solidFill>
              </a:defRPr>
            </a:pPr>
            <a:r>
              <a:t>Cost-effectiveness plane (illustrative)</a:t>
            </a:r>
          </a:p>
          <a:p>
            <a:pPr>
              <a:defRPr sz="1300">
                <a:solidFill>
                  <a:srgbClr val="232323"/>
                </a:solidFill>
              </a:defRPr>
            </a:pPr>
            <a:r>
              <a:t>Distribution of incremental costs and QALYs across simulations.</a:t>
            </a:r>
          </a:p>
        </p:txBody>
      </p:sp>
      <p:pic>
        <p:nvPicPr>
          <p:cNvPr id="6" name="Picture 5" descr="hepc_ce_plan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43000" y="2880360"/>
            <a:ext cx="4617720" cy="2651760"/>
          </a:xfrm>
          <a:prstGeom prst="rect">
            <a:avLst/>
          </a:prstGeom>
        </p:spPr>
      </p:pic>
      <p:sp>
        <p:nvSpPr>
          <p:cNvPr id="7" name="Rounded Rectangle 6"/>
          <p:cNvSpPr/>
          <p:nvPr/>
        </p:nvSpPr>
        <p:spPr>
          <a:xfrm>
            <a:off x="6309360" y="1874519"/>
            <a:ext cx="5029200" cy="4251960"/>
          </a:xfrm>
          <a:prstGeom prst="roundRect">
            <a:avLst/>
          </a:prstGeom>
          <a:solidFill>
            <a:srgbClr val="F8F9FC"/>
          </a:solidFill>
          <a:ln>
            <a:solidFill>
              <a:srgbClr val="E1E1E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600" b="1">
                <a:solidFill>
                  <a:srgbClr val="3C8CB4"/>
                </a:solidFill>
              </a:defRPr>
            </a:pPr>
            <a:r>
              <a:t>Sensitivity (illustrative)</a:t>
            </a:r>
          </a:p>
          <a:p>
            <a:pPr>
              <a:defRPr sz="1300">
                <a:solidFill>
                  <a:srgbClr val="232323"/>
                </a:solidFill>
              </a:defRPr>
            </a:pPr>
            <a:r>
              <a:t>Key drivers influencing results most strongly.</a:t>
            </a:r>
          </a:p>
        </p:txBody>
      </p:sp>
      <p:pic>
        <p:nvPicPr>
          <p:cNvPr id="8" name="Picture 7" descr="hepc_tornado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83680" y="2880360"/>
            <a:ext cx="4526280" cy="265176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0" y="6510528"/>
            <a:ext cx="12191695" cy="347472"/>
          </a:xfrm>
          <a:prstGeom prst="rect">
            <a:avLst/>
          </a:prstGeom>
          <a:solidFill>
            <a:srgbClr val="F5F6F8"/>
          </a:solidFill>
          <a:ln>
            <a:solidFill>
              <a:srgbClr val="F5F6F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868680" y="6565392"/>
            <a:ext cx="987552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000">
                <a:solidFill>
                  <a:srgbClr val="6E6E6E"/>
                </a:solidFill>
              </a:defRPr>
            </a:pPr>
            <a:r>
              <a:t>Charts are illustrative to demonstrate viva polishing (not thesis figures)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1064240" y="6565392"/>
            <a:ext cx="27432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 sz="1000">
                <a:solidFill>
                  <a:srgbClr val="6E6E6E"/>
                </a:solidFill>
              </a:defRPr>
            </a:pPr>
            <a:r>
              <a:t>6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868680" y="594360"/>
            <a:ext cx="1069848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3600" b="1">
                <a:solidFill>
                  <a:srgbClr val="122240"/>
                </a:solidFill>
              </a:rPr>
              <a:t>Conclusion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868680" y="1188720"/>
            <a:ext cx="1069848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600">
                <a:solidFill>
                  <a:srgbClr val="6E6E6E"/>
                </a:solidFill>
              </a:rPr>
              <a:t>What a committee should take away quickly</a:t>
            </a:r>
          </a:p>
        </p:txBody>
      </p:sp>
      <p:sp>
        <p:nvSpPr>
          <p:cNvPr id="4" name="Rectangle 3"/>
          <p:cNvSpPr/>
          <p:nvPr/>
        </p:nvSpPr>
        <p:spPr>
          <a:xfrm>
            <a:off x="868680" y="1600200"/>
            <a:ext cx="10469880" cy="27432"/>
          </a:xfrm>
          <a:prstGeom prst="rect">
            <a:avLst/>
          </a:prstGeom>
          <a:solidFill>
            <a:srgbClr val="E1E1E8"/>
          </a:solidFill>
          <a:ln>
            <a:solidFill>
              <a:srgbClr val="E1E1E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ounded Rectangle 4"/>
          <p:cNvSpPr/>
          <p:nvPr/>
        </p:nvSpPr>
        <p:spPr>
          <a:xfrm>
            <a:off x="868680" y="1874519"/>
            <a:ext cx="5166360" cy="2148840"/>
          </a:xfrm>
          <a:prstGeom prst="roundRect">
            <a:avLst/>
          </a:prstGeom>
          <a:solidFill>
            <a:srgbClr val="F8F9FC"/>
          </a:solidFill>
          <a:ln>
            <a:solidFill>
              <a:srgbClr val="E1E1E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600" b="1">
                <a:solidFill>
                  <a:srgbClr val="122240"/>
                </a:solidFill>
              </a:defRPr>
            </a:pPr>
            <a:r>
              <a:t>Headline finding (template)</a:t>
            </a:r>
          </a:p>
          <a:p>
            <a:pPr>
              <a:defRPr sz="1300">
                <a:solidFill>
                  <a:srgbClr val="232323"/>
                </a:solidFill>
              </a:defRPr>
            </a:pPr>
            <a:r>
              <a:t>DAA access strategies can be cost-effective under plausible pricing and uptake assumptions.</a:t>
            </a:r>
          </a:p>
          <a:p>
            <a:pPr>
              <a:defRPr sz="1300">
                <a:solidFill>
                  <a:srgbClr val="232323"/>
                </a:solidFill>
              </a:defRPr>
            </a:pPr>
            <a:r>
              <a:t>Uncertainty is driven by drug price, testing costs and linkage-to-care.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868680" y="4160520"/>
            <a:ext cx="5166360" cy="2148840"/>
          </a:xfrm>
          <a:prstGeom prst="roundRect">
            <a:avLst/>
          </a:prstGeom>
          <a:solidFill>
            <a:srgbClr val="F8F9FC"/>
          </a:solidFill>
          <a:ln>
            <a:solidFill>
              <a:srgbClr val="E1E1E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600" b="1">
                <a:solidFill>
                  <a:srgbClr val="122240"/>
                </a:solidFill>
              </a:defRPr>
            </a:pPr>
            <a:r>
              <a:t>Policy implications</a:t>
            </a:r>
          </a:p>
          <a:p>
            <a:pPr>
              <a:defRPr sz="1300">
                <a:solidFill>
                  <a:srgbClr val="232323"/>
                </a:solidFill>
              </a:defRPr>
            </a:pPr>
            <a:r>
              <a:t>Bundle: testing + treatment + linkage improvements.</a:t>
            </a:r>
          </a:p>
          <a:p>
            <a:pPr>
              <a:defRPr sz="1300">
                <a:solidFill>
                  <a:srgbClr val="232323"/>
                </a:solidFill>
              </a:defRPr>
            </a:pPr>
            <a:r>
              <a:t>Use sensitivity results to set price/uptake targets for programs.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6309360" y="1874519"/>
            <a:ext cx="5029200" cy="4434840"/>
          </a:xfrm>
          <a:prstGeom prst="roundRect">
            <a:avLst/>
          </a:prstGeom>
          <a:solidFill>
            <a:srgbClr val="F8F9FC"/>
          </a:solidFill>
          <a:ln>
            <a:solidFill>
              <a:srgbClr val="E1E1E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600" b="1">
                <a:solidFill>
                  <a:srgbClr val="3C8CB4"/>
                </a:solidFill>
              </a:defRPr>
            </a:pPr>
            <a:r>
              <a:t>Quick polish demonstrated</a:t>
            </a:r>
          </a:p>
          <a:p>
            <a:pPr>
              <a:defRPr sz="1300">
                <a:solidFill>
                  <a:srgbClr val="232323"/>
                </a:solidFill>
              </a:defRPr>
            </a:pPr>
            <a:r>
              <a:t>Alignment: consistent margins, grid and card widths</a:t>
            </a:r>
          </a:p>
          <a:p>
            <a:pPr>
              <a:defRPr sz="1300">
                <a:solidFill>
                  <a:srgbClr val="232323"/>
                </a:solidFill>
              </a:defRPr>
            </a:pPr>
            <a:r>
              <a:t>Typography: clear hierarchy</a:t>
            </a:r>
          </a:p>
          <a:p>
            <a:pPr>
              <a:defRPr sz="1300">
                <a:solidFill>
                  <a:srgbClr val="232323"/>
                </a:solidFill>
              </a:defRPr>
            </a:pPr>
            <a:r>
              <a:t>Spacing: readable density for viva delivery</a:t>
            </a:r>
          </a:p>
        </p:txBody>
      </p:sp>
      <p:sp>
        <p:nvSpPr>
          <p:cNvPr id="8" name="Rectangle 7"/>
          <p:cNvSpPr/>
          <p:nvPr/>
        </p:nvSpPr>
        <p:spPr>
          <a:xfrm>
            <a:off x="0" y="6510528"/>
            <a:ext cx="12191695" cy="347472"/>
          </a:xfrm>
          <a:prstGeom prst="rect">
            <a:avLst/>
          </a:prstGeom>
          <a:solidFill>
            <a:srgbClr val="F5F6F8"/>
          </a:solidFill>
          <a:ln>
            <a:solidFill>
              <a:srgbClr val="F5F6F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868680" y="6565392"/>
            <a:ext cx="987552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000">
                <a:solidFill>
                  <a:srgbClr val="6E6E6E"/>
                </a:solidFill>
              </a:defRPr>
            </a:pPr>
            <a:r>
              <a:t>Thesis-inspired sample based on Open University HCV economics thesis (2024)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1064240" y="6565392"/>
            <a:ext cx="27432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 sz="1000">
                <a:solidFill>
                  <a:srgbClr val="6E6E6E"/>
                </a:solidFill>
              </a:defRPr>
            </a:pPr>
            <a:r>
              <a:t>7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